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257" r:id="rId4"/>
    <p:sldId id="300"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98"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CB3F002-43BB-489A-BC11-E293AB3D1CB9}" type="datetimeFigureOut">
              <a:rPr lang="ru-RU" smtClean="0"/>
              <a:t>06.10.2019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68C242-928F-4227-827C-7492935E256D}" type="slidenum">
              <a:rPr lang="ru-RU" smtClean="0"/>
              <a:t>‹#›</a:t>
            </a:fld>
            <a:endParaRPr lang="ru-RU"/>
          </a:p>
        </p:txBody>
      </p:sp>
    </p:spTree>
    <p:extLst>
      <p:ext uri="{BB962C8B-B14F-4D97-AF65-F5344CB8AC3E}">
        <p14:creationId xmlns:p14="http://schemas.microsoft.com/office/powerpoint/2010/main" val="2308682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B3F002-43BB-489A-BC11-E293AB3D1CB9}" type="datetimeFigureOut">
              <a:rPr lang="ru-RU" smtClean="0"/>
              <a:t>06.10.2019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68C242-928F-4227-827C-7492935E256D}" type="slidenum">
              <a:rPr lang="ru-RU" smtClean="0"/>
              <a:t>‹#›</a:t>
            </a:fld>
            <a:endParaRPr lang="ru-RU"/>
          </a:p>
        </p:txBody>
      </p:sp>
    </p:spTree>
    <p:extLst>
      <p:ext uri="{BB962C8B-B14F-4D97-AF65-F5344CB8AC3E}">
        <p14:creationId xmlns:p14="http://schemas.microsoft.com/office/powerpoint/2010/main" val="1450789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B3F002-43BB-489A-BC11-E293AB3D1CB9}" type="datetimeFigureOut">
              <a:rPr lang="ru-RU" smtClean="0"/>
              <a:t>06.10.2019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68C242-928F-4227-827C-7492935E256D}" type="slidenum">
              <a:rPr lang="ru-RU" smtClean="0"/>
              <a:t>‹#›</a:t>
            </a:fld>
            <a:endParaRPr lang="ru-RU"/>
          </a:p>
        </p:txBody>
      </p:sp>
    </p:spTree>
    <p:extLst>
      <p:ext uri="{BB962C8B-B14F-4D97-AF65-F5344CB8AC3E}">
        <p14:creationId xmlns:p14="http://schemas.microsoft.com/office/powerpoint/2010/main" val="883694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B3F002-43BB-489A-BC11-E293AB3D1CB9}" type="datetimeFigureOut">
              <a:rPr lang="ru-RU" smtClean="0"/>
              <a:t>06.10.2019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68C242-928F-4227-827C-7492935E256D}" type="slidenum">
              <a:rPr lang="ru-RU" smtClean="0"/>
              <a:t>‹#›</a:t>
            </a:fld>
            <a:endParaRPr lang="ru-RU"/>
          </a:p>
        </p:txBody>
      </p:sp>
    </p:spTree>
    <p:extLst>
      <p:ext uri="{BB962C8B-B14F-4D97-AF65-F5344CB8AC3E}">
        <p14:creationId xmlns:p14="http://schemas.microsoft.com/office/powerpoint/2010/main" val="985223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CB3F002-43BB-489A-BC11-E293AB3D1CB9}" type="datetimeFigureOut">
              <a:rPr lang="ru-RU" smtClean="0"/>
              <a:t>06.10.2019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668C242-928F-4227-827C-7492935E256D}" type="slidenum">
              <a:rPr lang="ru-RU" smtClean="0"/>
              <a:t>‹#›</a:t>
            </a:fld>
            <a:endParaRPr lang="ru-RU"/>
          </a:p>
        </p:txBody>
      </p:sp>
    </p:spTree>
    <p:extLst>
      <p:ext uri="{BB962C8B-B14F-4D97-AF65-F5344CB8AC3E}">
        <p14:creationId xmlns:p14="http://schemas.microsoft.com/office/powerpoint/2010/main" val="2135636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CB3F002-43BB-489A-BC11-E293AB3D1CB9}" type="datetimeFigureOut">
              <a:rPr lang="ru-RU" smtClean="0"/>
              <a:t>06.10.2019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68C242-928F-4227-827C-7492935E256D}" type="slidenum">
              <a:rPr lang="ru-RU" smtClean="0"/>
              <a:t>‹#›</a:t>
            </a:fld>
            <a:endParaRPr lang="ru-RU"/>
          </a:p>
        </p:txBody>
      </p:sp>
    </p:spTree>
    <p:extLst>
      <p:ext uri="{BB962C8B-B14F-4D97-AF65-F5344CB8AC3E}">
        <p14:creationId xmlns:p14="http://schemas.microsoft.com/office/powerpoint/2010/main" val="3775953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CB3F002-43BB-489A-BC11-E293AB3D1CB9}" type="datetimeFigureOut">
              <a:rPr lang="ru-RU" smtClean="0"/>
              <a:t>06.10.2019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668C242-928F-4227-827C-7492935E256D}" type="slidenum">
              <a:rPr lang="ru-RU" smtClean="0"/>
              <a:t>‹#›</a:t>
            </a:fld>
            <a:endParaRPr lang="ru-RU"/>
          </a:p>
        </p:txBody>
      </p:sp>
    </p:spTree>
    <p:extLst>
      <p:ext uri="{BB962C8B-B14F-4D97-AF65-F5344CB8AC3E}">
        <p14:creationId xmlns:p14="http://schemas.microsoft.com/office/powerpoint/2010/main" val="4170707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CB3F002-43BB-489A-BC11-E293AB3D1CB9}" type="datetimeFigureOut">
              <a:rPr lang="ru-RU" smtClean="0"/>
              <a:t>06.10.2019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668C242-928F-4227-827C-7492935E256D}" type="slidenum">
              <a:rPr lang="ru-RU" smtClean="0"/>
              <a:t>‹#›</a:t>
            </a:fld>
            <a:endParaRPr lang="ru-RU"/>
          </a:p>
        </p:txBody>
      </p:sp>
    </p:spTree>
    <p:extLst>
      <p:ext uri="{BB962C8B-B14F-4D97-AF65-F5344CB8AC3E}">
        <p14:creationId xmlns:p14="http://schemas.microsoft.com/office/powerpoint/2010/main" val="3969805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CB3F002-43BB-489A-BC11-E293AB3D1CB9}" type="datetimeFigureOut">
              <a:rPr lang="ru-RU" smtClean="0"/>
              <a:t>06.10.2019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668C242-928F-4227-827C-7492935E256D}" type="slidenum">
              <a:rPr lang="ru-RU" smtClean="0"/>
              <a:t>‹#›</a:t>
            </a:fld>
            <a:endParaRPr lang="ru-RU"/>
          </a:p>
        </p:txBody>
      </p:sp>
    </p:spTree>
    <p:extLst>
      <p:ext uri="{BB962C8B-B14F-4D97-AF65-F5344CB8AC3E}">
        <p14:creationId xmlns:p14="http://schemas.microsoft.com/office/powerpoint/2010/main" val="147703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CB3F002-43BB-489A-BC11-E293AB3D1CB9}" type="datetimeFigureOut">
              <a:rPr lang="ru-RU" smtClean="0"/>
              <a:t>06.10.2019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68C242-928F-4227-827C-7492935E256D}" type="slidenum">
              <a:rPr lang="ru-RU" smtClean="0"/>
              <a:t>‹#›</a:t>
            </a:fld>
            <a:endParaRPr lang="ru-RU"/>
          </a:p>
        </p:txBody>
      </p:sp>
    </p:spTree>
    <p:extLst>
      <p:ext uri="{BB962C8B-B14F-4D97-AF65-F5344CB8AC3E}">
        <p14:creationId xmlns:p14="http://schemas.microsoft.com/office/powerpoint/2010/main" val="347984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CB3F002-43BB-489A-BC11-E293AB3D1CB9}" type="datetimeFigureOut">
              <a:rPr lang="ru-RU" smtClean="0"/>
              <a:t>06.10.2019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668C242-928F-4227-827C-7492935E256D}" type="slidenum">
              <a:rPr lang="ru-RU" smtClean="0"/>
              <a:t>‹#›</a:t>
            </a:fld>
            <a:endParaRPr lang="ru-RU"/>
          </a:p>
        </p:txBody>
      </p:sp>
    </p:spTree>
    <p:extLst>
      <p:ext uri="{BB962C8B-B14F-4D97-AF65-F5344CB8AC3E}">
        <p14:creationId xmlns:p14="http://schemas.microsoft.com/office/powerpoint/2010/main" val="1229551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B3F002-43BB-489A-BC11-E293AB3D1CB9}" type="datetimeFigureOut">
              <a:rPr lang="ru-RU" smtClean="0"/>
              <a:t>06.10.2019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68C242-928F-4227-827C-7492935E256D}" type="slidenum">
              <a:rPr lang="ru-RU" smtClean="0"/>
              <a:t>‹#›</a:t>
            </a:fld>
            <a:endParaRPr lang="ru-RU"/>
          </a:p>
        </p:txBody>
      </p:sp>
    </p:spTree>
    <p:extLst>
      <p:ext uri="{BB962C8B-B14F-4D97-AF65-F5344CB8AC3E}">
        <p14:creationId xmlns:p14="http://schemas.microsoft.com/office/powerpoint/2010/main" val="4080555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596901"/>
            <a:ext cx="9144000" cy="1600200"/>
          </a:xfrm>
        </p:spPr>
        <p:txBody>
          <a:bodyPr>
            <a:normAutofit fontScale="90000"/>
          </a:bodyPr>
          <a:lstStyle/>
          <a:p>
            <a:r>
              <a:rPr lang="kk-KZ" b="1" dirty="0"/>
              <a:t>Қытай тілі жөнінде жалпы түсінік</a:t>
            </a:r>
            <a:endParaRPr lang="ru-RU" b="1" dirty="0"/>
          </a:p>
        </p:txBody>
      </p:sp>
      <p:sp>
        <p:nvSpPr>
          <p:cNvPr id="3" name="Подзаголовок 2"/>
          <p:cNvSpPr>
            <a:spLocks noGrp="1"/>
          </p:cNvSpPr>
          <p:nvPr>
            <p:ph type="subTitle" idx="1"/>
          </p:nvPr>
        </p:nvSpPr>
        <p:spPr>
          <a:xfrm>
            <a:off x="1854200" y="2197101"/>
            <a:ext cx="8026400" cy="4165599"/>
          </a:xfrm>
        </p:spPr>
        <p:txBody>
          <a:bodyPr>
            <a:normAutofit/>
          </a:bodyPr>
          <a:lstStyle/>
          <a:p>
            <a:r>
              <a:rPr lang="kk-KZ" dirty="0" smtClean="0"/>
              <a:t>   </a:t>
            </a:r>
            <a:r>
              <a:rPr lang="kk-KZ" sz="2800" dirty="0" smtClean="0"/>
              <a:t>Мейлі </a:t>
            </a:r>
            <a:r>
              <a:rPr lang="kk-KZ" sz="2800" dirty="0"/>
              <a:t>ол қай халықтың тілі болмасын-жалпы тіл атаулының бәрі сол халықтың дәстүрлі мәдениетінің алтын қазығы.Яғни тіл тек қана жәй «қарым-қатынас жасау,пікір алысудың құралы»  ғана емес,бір ұлттың халықтық болмысының айнасы.Демек,басқа халықтың тілін білдім деген сөз,сол халықтың ділін білдім деген сөз</a:t>
            </a:r>
            <a:r>
              <a:rPr lang="kk-KZ" sz="2800" dirty="0" smtClean="0"/>
              <a:t>.</a:t>
            </a:r>
          </a:p>
          <a:p>
            <a:endParaRPr lang="kk-KZ" dirty="0"/>
          </a:p>
          <a:p>
            <a:endParaRPr lang="ru-RU" sz="2800" dirty="0"/>
          </a:p>
        </p:txBody>
      </p:sp>
    </p:spTree>
    <p:extLst>
      <p:ext uri="{BB962C8B-B14F-4D97-AF65-F5344CB8AC3E}">
        <p14:creationId xmlns:p14="http://schemas.microsoft.com/office/powerpoint/2010/main" val="3261091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30400" y="660400"/>
            <a:ext cx="8648700" cy="5681663"/>
          </a:xfrm>
        </p:spPr>
        <p:txBody>
          <a:bodyPr/>
          <a:lstStyle/>
          <a:p>
            <a:pPr marL="0" indent="0">
              <a:buNone/>
            </a:pPr>
            <a:r>
              <a:rPr lang="kk-KZ" dirty="0" smtClean="0"/>
              <a:t>   Тіл </a:t>
            </a:r>
            <a:r>
              <a:rPr lang="kk-KZ" dirty="0"/>
              <a:t>қоғамсыз өмір сүре алмаса,қоғам да тілден айырыла алмайды.егер тіл болмаса,қоғамның дамуы тоқтап,адамдардың парасат-пайымы,сана-сезімі ойсырап,тіршілігі өз ырғағынан айырылған болар еді</a:t>
            </a:r>
            <a:r>
              <a:rPr lang="kk-KZ" dirty="0" smtClean="0"/>
              <a:t>.  Демек </a:t>
            </a:r>
            <a:r>
              <a:rPr lang="kk-KZ" dirty="0"/>
              <a:t>тілдің әлеуметтік сипатының өзін қоғамдық құбылыстар </a:t>
            </a:r>
            <a:r>
              <a:rPr lang="kk-KZ" dirty="0" smtClean="0"/>
              <a:t>қалыптастырған.Атап </a:t>
            </a:r>
            <a:r>
              <a:rPr lang="kk-KZ" dirty="0"/>
              <a:t>айтсақ,тілдің мағналық және дыбыстық сәйкестігі мен кірігуінің өзін қоғамдық құбылыстар қалыптастырған</a:t>
            </a:r>
            <a:r>
              <a:rPr lang="kk-KZ" dirty="0" smtClean="0"/>
              <a:t>. Ешқашан </a:t>
            </a:r>
            <a:r>
              <a:rPr lang="kk-KZ" dirty="0"/>
              <a:t>сөз жасайтын дыбыстар мен сол сөзің мағынасының арасында ішкі іліктестік,қатыс жоқ</a:t>
            </a:r>
            <a:r>
              <a:rPr lang="kk-KZ" dirty="0" smtClean="0"/>
              <a:t>. Яғни </a:t>
            </a:r>
            <a:r>
              <a:rPr lang="kk-KZ" dirty="0"/>
              <a:t>бәрі әлеуметтік тіршілік қажетінен туған кездейсоқтықтар ғана.</a:t>
            </a:r>
            <a:endParaRPr lang="ru-RU" dirty="0"/>
          </a:p>
        </p:txBody>
      </p:sp>
    </p:spTree>
    <p:extLst>
      <p:ext uri="{BB962C8B-B14F-4D97-AF65-F5344CB8AC3E}">
        <p14:creationId xmlns:p14="http://schemas.microsoft.com/office/powerpoint/2010/main" val="3553514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51000" y="381000"/>
            <a:ext cx="9055100" cy="6159500"/>
          </a:xfrm>
        </p:spPr>
        <p:txBody>
          <a:bodyPr>
            <a:normAutofit fontScale="92500"/>
          </a:bodyPr>
          <a:lstStyle/>
          <a:p>
            <a:pPr marL="0" indent="0">
              <a:buNone/>
            </a:pPr>
            <a:r>
              <a:rPr lang="kk-KZ" dirty="0" smtClean="0"/>
              <a:t>    Бір </a:t>
            </a:r>
            <a:r>
              <a:rPr lang="kk-KZ" dirty="0"/>
              <a:t>ұғымды,бір затты әртүрлі атау бүған жақсы мысал болады.Мәселен, «күн» деген сөздің беретін ұғымы,қытайшада «tian»,орысшада «день» деген дыбыстар арқылы жүзеге асады.Ал осы тілдердегі дыбыстарды жеке-жеке қарастырсақ та,толық күйінде қарастырсақ </a:t>
            </a:r>
            <a:r>
              <a:rPr lang="kk-KZ" dirty="0" smtClean="0"/>
              <a:t>та,беріп </a:t>
            </a:r>
            <a:r>
              <a:rPr lang="kk-KZ" dirty="0"/>
              <a:t>тұрған мағынасымен түк те қатысы жоқ.Ал дәл осы жағдайдың мүлде керісінше қазақ тіліндегі «сын»,қытай тіліндегі «sen»,орыс тіліндегі «сын» деген дыбыстардың бірігіп,сөз жасағандағы беретін мағынасын салыстырсақ,ұқсас дыбыстардан тұратын бір сөздің үш тілде бөлек-бөлек мағына беретініне куә боламыз.Егер дыбыс пен ұғымның арасында белгілі деңгейде жақындық болатын бола,бұл дыбыстар барлық тілде бірдей ұғым беруге тиіс еді.Бұдан шығатын қорытынды,жер шарынң әр түкпірінде өмір сүріп келе жатқан адамдар өз тілдері қалыптасу барысында,көп сөздерді солай кездейсоқ атап,солай қалыптастырып жіберген.</a:t>
            </a:r>
            <a:endParaRPr lang="ru-RU" dirty="0"/>
          </a:p>
        </p:txBody>
      </p:sp>
    </p:spTree>
    <p:extLst>
      <p:ext uri="{BB962C8B-B14F-4D97-AF65-F5344CB8AC3E}">
        <p14:creationId xmlns:p14="http://schemas.microsoft.com/office/powerpoint/2010/main" val="4123615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28700" y="393700"/>
            <a:ext cx="9855200" cy="5905500"/>
          </a:xfrm>
        </p:spPr>
        <p:txBody>
          <a:bodyPr>
            <a:normAutofit lnSpcReduction="10000"/>
          </a:bodyPr>
          <a:lstStyle/>
          <a:p>
            <a:pPr marL="0" indent="0">
              <a:buNone/>
            </a:pPr>
            <a:r>
              <a:rPr lang="kk-KZ" dirty="0" smtClean="0"/>
              <a:t>   Себебі </a:t>
            </a:r>
            <a:r>
              <a:rPr lang="kk-KZ" dirty="0"/>
              <a:t>адамзаттың даму үстіндегі қоғамы әр жаңа затты,әр жаңа құбылысты өз атымен атауды адамзаттың алдына шұғыл міндет етіп қоып отырған.Олай болатыны қарым-қатынас мақсаты өзара информация алмасып отыру болғандықтан заттар мен құбылстарды атсыз бейнелеу мүмкін емес еді.Осы орайда марксизмшілдердің тілді тек қана қарым-қатынас құралы деп түсіндіретін теориясы еске түседі.Аталмыш теорияның тұғырнамасы,тілді адамдардың тіршілікте өзара пікірлесу,информация ауысып отыру үшін қолданылатындығы.Рас,тіл сырттай қарағанда,адам баласының пікірлесу қажеттілігінен туып,сол қажет үшін өмір сүріп жатқан қатынас </a:t>
            </a:r>
            <a:r>
              <a:rPr lang="kk-KZ" dirty="0" smtClean="0"/>
              <a:t>құралы </a:t>
            </a:r>
            <a:r>
              <a:rPr lang="kk-KZ" dirty="0"/>
              <a:t>іспетті көрінеді.Әрине бір қырынан солай екені де шын.Себебі адамзат қоғамында орын теуіп отырған өзге де пікірлесу шараларының белгілі деңгейде нақтылы тіл-сөзден озықтығы бар болғанымен,бәрібір тілдің орынын ауыстыра алмайтыны даусыз.</a:t>
            </a:r>
            <a:endParaRPr lang="ru-RU" dirty="0"/>
          </a:p>
        </p:txBody>
      </p:sp>
    </p:spTree>
    <p:extLst>
      <p:ext uri="{BB962C8B-B14F-4D97-AF65-F5344CB8AC3E}">
        <p14:creationId xmlns:p14="http://schemas.microsoft.com/office/powerpoint/2010/main" val="1421066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39900" y="584200"/>
            <a:ext cx="8839200" cy="5592763"/>
          </a:xfrm>
        </p:spPr>
        <p:txBody>
          <a:bodyPr/>
          <a:lstStyle/>
          <a:p>
            <a:pPr marL="0" indent="0">
              <a:buNone/>
            </a:pPr>
            <a:r>
              <a:rPr lang="kk-KZ" dirty="0" smtClean="0"/>
              <a:t>  Міне </a:t>
            </a:r>
            <a:r>
              <a:rPr lang="kk-KZ" dirty="0"/>
              <a:t>тілдің дәл осы рөлін басшылыққа алған марксизмшілдер,яғни отаршыл-әміршіл жүйенің тілші ғалымсымақтары,өзге халықтарды жоюдың басты шарасы ретінде,тілді жоюды көздеді</a:t>
            </a:r>
            <a:r>
              <a:rPr lang="kk-KZ" dirty="0" smtClean="0"/>
              <a:t>.  Ол </a:t>
            </a:r>
            <a:r>
              <a:rPr lang="kk-KZ" dirty="0"/>
              <a:t>үшін тілді «тек қана қарым-қатынас құралы» деп түсіндіріп,қай тілмен пікірлессең де,әйтеуір айтар ойыңды </a:t>
            </a:r>
            <a:r>
              <a:rPr lang="kk-KZ" dirty="0" smtClean="0"/>
              <a:t>жеткізсең,мақсатты </a:t>
            </a:r>
            <a:r>
              <a:rPr lang="kk-KZ" dirty="0"/>
              <a:t>орындасаң болды деп есептеді</a:t>
            </a:r>
            <a:r>
              <a:rPr lang="kk-KZ" dirty="0" smtClean="0"/>
              <a:t>.  Ал </a:t>
            </a:r>
            <a:r>
              <a:rPr lang="kk-KZ" dirty="0"/>
              <a:t>шындығында,тіл тек қана пікірлесу құралы емес,әрбір сол тілде сөйлеуші халықтың ойлау дүйесінің форумы,жан-ділінің көрінісі,халықтық болмысының алтын діңгегі екені белгілі.</a:t>
            </a:r>
            <a:endParaRPr lang="ru-RU" dirty="0"/>
          </a:p>
        </p:txBody>
      </p:sp>
    </p:spTree>
    <p:extLst>
      <p:ext uri="{BB962C8B-B14F-4D97-AF65-F5344CB8AC3E}">
        <p14:creationId xmlns:p14="http://schemas.microsoft.com/office/powerpoint/2010/main" val="2556935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97000" y="660400"/>
            <a:ext cx="9423400" cy="5592763"/>
          </a:xfrm>
        </p:spPr>
        <p:txBody>
          <a:bodyPr/>
          <a:lstStyle/>
          <a:p>
            <a:pPr marL="0" indent="0">
              <a:buNone/>
            </a:pPr>
            <a:r>
              <a:rPr lang="kk-KZ" dirty="0" smtClean="0"/>
              <a:t>  Мәселен,туа </a:t>
            </a:r>
            <a:r>
              <a:rPr lang="kk-KZ" dirty="0"/>
              <a:t>да қазақ тілінің нәрімен суғарылып өскен адам,сол тілдегі этика нормасының жетегімен күн кешеді</a:t>
            </a:r>
            <a:r>
              <a:rPr lang="kk-KZ" dirty="0" smtClean="0"/>
              <a:t>.  </a:t>
            </a:r>
            <a:r>
              <a:rPr lang="kk-KZ" dirty="0"/>
              <a:t>«Жаман адам кекшіл», «Көк шөпті жұлма,көктей соласың» деген мақалдар санасына сіңген адамның кекшіл болмауға,туған табиғатты аялауға құлшынып өсері даусыз</a:t>
            </a:r>
            <a:r>
              <a:rPr lang="kk-KZ" dirty="0" smtClean="0"/>
              <a:t>.  Ал </a:t>
            </a:r>
            <a:r>
              <a:rPr lang="kk-KZ" dirty="0"/>
              <a:t>жерге шыр етіп түскен күннен бастап,қытай тілінің нәрінен сусындап өскен адам да сол тілдегі этикалық нормалардың жетегімен өмір сүретіні белгілі. «Жақсы адам кекшіл» (junzi bao chou shinian bu </a:t>
            </a:r>
            <a:r>
              <a:rPr lang="kk-KZ" dirty="0" smtClean="0"/>
              <a:t>wan</a:t>
            </a:r>
            <a:r>
              <a:rPr lang="zh-CN" altLang="en-US" dirty="0" smtClean="0"/>
              <a:t>君子报仇十年不晚</a:t>
            </a:r>
            <a:r>
              <a:rPr lang="kk-KZ" dirty="0" smtClean="0"/>
              <a:t>),</a:t>
            </a:r>
            <a:r>
              <a:rPr lang="zh-CN" altLang="en-US" dirty="0" smtClean="0"/>
              <a:t>  </a:t>
            </a:r>
            <a:r>
              <a:rPr lang="kk-KZ" dirty="0" smtClean="0"/>
              <a:t>«</a:t>
            </a:r>
            <a:r>
              <a:rPr lang="kk-KZ" dirty="0"/>
              <a:t>Шөп көрсен тамырымен құрт</a:t>
            </a:r>
            <a:r>
              <a:rPr lang="kk-KZ" dirty="0" smtClean="0"/>
              <a:t>»</a:t>
            </a:r>
            <a:r>
              <a:rPr lang="en-US" dirty="0" smtClean="0"/>
              <a:t> </a:t>
            </a:r>
            <a:r>
              <a:rPr lang="kk-KZ" dirty="0" smtClean="0"/>
              <a:t>(</a:t>
            </a:r>
            <a:r>
              <a:rPr lang="kk-KZ" dirty="0"/>
              <a:t>jian cao chu </a:t>
            </a:r>
            <a:r>
              <a:rPr lang="kk-KZ" dirty="0" smtClean="0"/>
              <a:t>gen</a:t>
            </a:r>
            <a:r>
              <a:rPr lang="zh-CN" altLang="en-US" dirty="0" smtClean="0"/>
              <a:t>剪草除根</a:t>
            </a:r>
            <a:r>
              <a:rPr lang="kk-KZ" dirty="0" smtClean="0"/>
              <a:t>)  </a:t>
            </a:r>
            <a:r>
              <a:rPr lang="kk-KZ" dirty="0"/>
              <a:t>деген мақалдарды санасына тоқып өскен адамның кекшіл болмауы,табиғатты аялауы мүмкін емес.</a:t>
            </a:r>
            <a:endParaRPr lang="ru-RU" dirty="0"/>
          </a:p>
        </p:txBody>
      </p:sp>
    </p:spTree>
    <p:extLst>
      <p:ext uri="{BB962C8B-B14F-4D97-AF65-F5344CB8AC3E}">
        <p14:creationId xmlns:p14="http://schemas.microsoft.com/office/powerpoint/2010/main" val="3142550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74900" y="647700"/>
            <a:ext cx="7708900" cy="5529263"/>
          </a:xfrm>
        </p:spPr>
        <p:txBody>
          <a:bodyPr/>
          <a:lstStyle/>
          <a:p>
            <a:pPr marL="0" indent="0">
              <a:buNone/>
            </a:pPr>
            <a:r>
              <a:rPr lang="ru-RU" dirty="0"/>
              <a:t> </a:t>
            </a:r>
            <a:r>
              <a:rPr lang="ru-RU" dirty="0" smtClean="0"/>
              <a:t> </a:t>
            </a:r>
            <a:r>
              <a:rPr lang="en-US" dirty="0" smtClean="0"/>
              <a:t> </a:t>
            </a:r>
            <a:r>
              <a:rPr lang="kk-KZ" dirty="0" smtClean="0"/>
              <a:t>Бұдан </a:t>
            </a:r>
            <a:r>
              <a:rPr lang="kk-KZ" dirty="0"/>
              <a:t>тыс шөп жөніндегі екі халықтың мақалы өздерінің айналысатын кәсібін де аңғартады</a:t>
            </a:r>
            <a:r>
              <a:rPr lang="kk-KZ" dirty="0" smtClean="0"/>
              <a:t>.</a:t>
            </a:r>
            <a:r>
              <a:rPr lang="en-US" dirty="0" smtClean="0"/>
              <a:t>  </a:t>
            </a:r>
            <a:r>
              <a:rPr lang="kk-KZ" dirty="0" smtClean="0"/>
              <a:t>Қазақтың </a:t>
            </a:r>
            <a:r>
              <a:rPr lang="kk-KZ" dirty="0"/>
              <a:t>ұғымында шөп малдың азығы.Қытайдың ұғымында егін майсасынан басқа шөптің бәрі керексіз,зиянды</a:t>
            </a:r>
            <a:r>
              <a:rPr lang="kk-KZ" dirty="0" smtClean="0"/>
              <a:t>.</a:t>
            </a:r>
            <a:r>
              <a:rPr lang="en-US" dirty="0" smtClean="0"/>
              <a:t>   </a:t>
            </a:r>
            <a:r>
              <a:rPr lang="kk-KZ" dirty="0" smtClean="0"/>
              <a:t>Арам </a:t>
            </a:r>
            <a:r>
              <a:rPr lang="kk-KZ" dirty="0"/>
              <a:t>шөп.Оны тамырымен құртса,топырақтың нәрі егін майсасына барады</a:t>
            </a:r>
            <a:r>
              <a:rPr lang="kk-KZ" dirty="0" smtClean="0"/>
              <a:t>.</a:t>
            </a:r>
            <a:r>
              <a:rPr lang="en-US" dirty="0" smtClean="0"/>
              <a:t>  </a:t>
            </a:r>
            <a:r>
              <a:rPr lang="kk-KZ" dirty="0" smtClean="0"/>
              <a:t>Міне,осындай </a:t>
            </a:r>
            <a:r>
              <a:rPr lang="kk-KZ" dirty="0"/>
              <a:t>қасиеті бар тілді,әншейін,пікірлесу құралы деп түсіндіру-тек тоталитарлық тоғышарлықтан басқа түк емес</a:t>
            </a:r>
            <a:r>
              <a:rPr lang="kk-KZ" dirty="0" smtClean="0"/>
              <a:t>.</a:t>
            </a:r>
            <a:r>
              <a:rPr lang="en-US" dirty="0" smtClean="0"/>
              <a:t>  </a:t>
            </a:r>
            <a:r>
              <a:rPr lang="kk-KZ" dirty="0" smtClean="0"/>
              <a:t>Сондықтан </a:t>
            </a:r>
            <a:r>
              <a:rPr lang="kk-KZ" dirty="0"/>
              <a:t>да біз,кез-келген халықтың тілін меңгеру арқылы оның дінін де,халықтық болмысын да біліп шығарумызы даусыз.</a:t>
            </a:r>
            <a:endParaRPr lang="ru-RU" dirty="0"/>
          </a:p>
          <a:p>
            <a:endParaRPr lang="ru-RU" dirty="0"/>
          </a:p>
        </p:txBody>
      </p:sp>
    </p:spTree>
    <p:extLst>
      <p:ext uri="{BB962C8B-B14F-4D97-AF65-F5344CB8AC3E}">
        <p14:creationId xmlns:p14="http://schemas.microsoft.com/office/powerpoint/2010/main" val="2530690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11300" y="635000"/>
            <a:ext cx="9309100" cy="5541963"/>
          </a:xfrm>
        </p:spPr>
        <p:txBody>
          <a:bodyPr/>
          <a:lstStyle/>
          <a:p>
            <a:pPr marL="0" indent="0">
              <a:buNone/>
            </a:pPr>
            <a:r>
              <a:rPr lang="ru-RU" dirty="0"/>
              <a:t> </a:t>
            </a:r>
            <a:r>
              <a:rPr lang="en-US" dirty="0" smtClean="0"/>
              <a:t> </a:t>
            </a:r>
            <a:r>
              <a:rPr lang="kk-KZ" dirty="0" smtClean="0"/>
              <a:t>Оқулық </a:t>
            </a:r>
            <a:r>
              <a:rPr lang="kk-KZ" dirty="0"/>
              <a:t>алдындағы сөз басында айтып өткеніміздей,бүгінде жер бетіндегі адамдардың тең жартысынан көбірегі пайдаланып отырған қытай тілі-қытай-тибет тілдер жүйесіне жататын,әлемдегі тарихы ең үзын,аса іргелі тілдердің бірінен саналады</a:t>
            </a:r>
            <a:r>
              <a:rPr lang="kk-KZ" dirty="0" smtClean="0"/>
              <a:t>.</a:t>
            </a:r>
            <a:r>
              <a:rPr lang="en-US" dirty="0" smtClean="0"/>
              <a:t> </a:t>
            </a:r>
            <a:r>
              <a:rPr lang="kk-KZ" dirty="0" smtClean="0"/>
              <a:t>Аталған </a:t>
            </a:r>
            <a:r>
              <a:rPr lang="kk-KZ" dirty="0"/>
              <a:t>тіл жүйесіне,қытай тілінен басқа</a:t>
            </a:r>
            <a:r>
              <a:rPr lang="kk-KZ" dirty="0" smtClean="0"/>
              <a:t>,</a:t>
            </a:r>
            <a:endParaRPr lang="en-US" dirty="0" smtClean="0"/>
          </a:p>
          <a:p>
            <a:r>
              <a:rPr lang="kk-KZ" dirty="0" smtClean="0"/>
              <a:t>Тұң-дуң </a:t>
            </a:r>
            <a:r>
              <a:rPr lang="kk-KZ" dirty="0"/>
              <a:t>тілдері тармағы</a:t>
            </a:r>
            <a:r>
              <a:rPr lang="kk-KZ" dirty="0" smtClean="0"/>
              <a:t>,</a:t>
            </a:r>
            <a:endParaRPr lang="en-US" dirty="0" smtClean="0"/>
          </a:p>
          <a:p>
            <a:r>
              <a:rPr lang="en-US" dirty="0" smtClean="0"/>
              <a:t> </a:t>
            </a:r>
            <a:r>
              <a:rPr lang="kk-KZ" dirty="0" smtClean="0"/>
              <a:t>Мияу-Яу </a:t>
            </a:r>
            <a:r>
              <a:rPr lang="kk-KZ" dirty="0"/>
              <a:t>тілдер тармағы</a:t>
            </a:r>
            <a:r>
              <a:rPr lang="kk-KZ" dirty="0" smtClean="0"/>
              <a:t>,</a:t>
            </a:r>
            <a:endParaRPr lang="en-US" dirty="0" smtClean="0"/>
          </a:p>
          <a:p>
            <a:r>
              <a:rPr lang="kk-KZ" dirty="0" smtClean="0"/>
              <a:t>Тибет-бирма </a:t>
            </a:r>
            <a:r>
              <a:rPr lang="kk-KZ" dirty="0"/>
              <a:t>тілдері тармағы секілді тілдер тобы жатады</a:t>
            </a:r>
            <a:r>
              <a:rPr lang="kk-KZ" dirty="0" smtClean="0"/>
              <a:t>.</a:t>
            </a:r>
            <a:endParaRPr lang="en-US" dirty="0" smtClean="0"/>
          </a:p>
          <a:p>
            <a:pPr marL="0" indent="0">
              <a:buNone/>
            </a:pPr>
            <a:r>
              <a:rPr lang="kk-KZ" dirty="0" smtClean="0"/>
              <a:t>    Бұл-тілдерді </a:t>
            </a:r>
            <a:r>
              <a:rPr lang="kk-KZ" dirty="0"/>
              <a:t>генеологиялық топтастырылуы тұрғысының бөлгендегі қытай тілімен туыстық қатысы бар тілдердің тізімі.</a:t>
            </a:r>
            <a:endParaRPr lang="ru-RU" dirty="0"/>
          </a:p>
          <a:p>
            <a:endParaRPr lang="ru-RU" dirty="0"/>
          </a:p>
        </p:txBody>
      </p:sp>
    </p:spTree>
    <p:extLst>
      <p:ext uri="{BB962C8B-B14F-4D97-AF65-F5344CB8AC3E}">
        <p14:creationId xmlns:p14="http://schemas.microsoft.com/office/powerpoint/2010/main" val="1385679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09700" y="635000"/>
            <a:ext cx="9626600" cy="5541963"/>
          </a:xfrm>
        </p:spPr>
        <p:txBody>
          <a:bodyPr/>
          <a:lstStyle/>
          <a:p>
            <a:pPr marL="0" indent="0">
              <a:buNone/>
            </a:pPr>
            <a:r>
              <a:rPr lang="en-US" dirty="0" smtClean="0"/>
              <a:t>  </a:t>
            </a:r>
            <a:r>
              <a:rPr lang="kk-KZ" dirty="0" smtClean="0"/>
              <a:t>Генеологиялық </a:t>
            </a:r>
            <a:r>
              <a:rPr lang="kk-KZ" dirty="0"/>
              <a:t>топтастыру-тілдерді туыстығына,шығу тегіне,төркініне,тарихи даму барысының жақындығына мән бере отырып,яғни соны басшылыққа ала отырып жіктеу,жұйелеу деген сөз.Тілдік классификацияның бұл түрі кейде туыстық жіктеу деп те аталады.Салыстырмалы тарихи әдіс-тілдерді генеологиялық топтастыруға мүмкіндік алып берді</a:t>
            </a:r>
            <a:r>
              <a:rPr lang="kk-KZ" dirty="0" smtClean="0"/>
              <a:t>.</a:t>
            </a:r>
            <a:endParaRPr lang="en-US" dirty="0" smtClean="0"/>
          </a:p>
          <a:p>
            <a:r>
              <a:rPr lang="kk-KZ" dirty="0" smtClean="0"/>
              <a:t>Генеологиялық топтастыру-</a:t>
            </a:r>
            <a:endParaRPr lang="en-US" dirty="0" smtClean="0"/>
          </a:p>
          <a:p>
            <a:r>
              <a:rPr lang="kk-KZ" dirty="0" smtClean="0"/>
              <a:t>дыбыстық ,</a:t>
            </a:r>
            <a:endParaRPr lang="en-US" dirty="0" smtClean="0"/>
          </a:p>
          <a:p>
            <a:r>
              <a:rPr lang="kk-KZ" dirty="0" smtClean="0"/>
              <a:t>лексикологиялық,</a:t>
            </a:r>
            <a:endParaRPr lang="en-US" dirty="0" smtClean="0"/>
          </a:p>
          <a:p>
            <a:r>
              <a:rPr lang="kk-KZ" dirty="0" smtClean="0"/>
              <a:t>грамматикалық </a:t>
            </a:r>
            <a:r>
              <a:rPr lang="kk-KZ" dirty="0"/>
              <a:t>жүйелерінде жақындық ұқсастық бар тілдерді туыс тілдер деп атайды.</a:t>
            </a:r>
            <a:endParaRPr lang="ru-RU" dirty="0"/>
          </a:p>
        </p:txBody>
      </p:sp>
    </p:spTree>
    <p:extLst>
      <p:ext uri="{BB962C8B-B14F-4D97-AF65-F5344CB8AC3E}">
        <p14:creationId xmlns:p14="http://schemas.microsoft.com/office/powerpoint/2010/main" val="561743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12900" y="495300"/>
            <a:ext cx="8928100" cy="5745163"/>
          </a:xfrm>
        </p:spPr>
        <p:txBody>
          <a:bodyPr/>
          <a:lstStyle/>
          <a:p>
            <a:pPr marL="0" indent="0">
              <a:buNone/>
            </a:pPr>
            <a:r>
              <a:rPr lang="en-US" dirty="0" smtClean="0"/>
              <a:t>    </a:t>
            </a:r>
            <a:r>
              <a:rPr lang="kk-KZ" dirty="0" smtClean="0"/>
              <a:t>ХІХ </a:t>
            </a:r>
            <a:r>
              <a:rPr lang="kk-KZ" dirty="0"/>
              <a:t>ғасырдың басында өмірге келіп,қалыптасқан генеологиялық жіктеу ғылымы бойынша тілдер тілдік жүйеге,одан ұя-топтарға,одан жеке-жеке тілдерге бөлінеді</a:t>
            </a:r>
            <a:r>
              <a:rPr lang="kk-KZ" dirty="0" smtClean="0"/>
              <a:t>.</a:t>
            </a:r>
            <a:endParaRPr lang="en-US" dirty="0" smtClean="0"/>
          </a:p>
          <a:p>
            <a:pPr marL="0" indent="0">
              <a:buNone/>
            </a:pPr>
            <a:r>
              <a:rPr lang="kk-KZ" dirty="0" smtClean="0"/>
              <a:t>Түрлі </a:t>
            </a:r>
            <a:r>
              <a:rPr lang="kk-KZ" dirty="0"/>
              <a:t>тілдік жүйедегі тілдерде ортақ төркіндестік,туыстық жақындастық </a:t>
            </a:r>
            <a:r>
              <a:rPr lang="kk-KZ" dirty="0" smtClean="0"/>
              <a:t>болмайды.Генеологиялық </a:t>
            </a:r>
            <a:r>
              <a:rPr lang="kk-KZ" dirty="0"/>
              <a:t>жіктеу ,ғылымының бүгінгі нәтижесіне </a:t>
            </a:r>
            <a:r>
              <a:rPr lang="kk-KZ" dirty="0" smtClean="0"/>
              <a:t>сай,әлемдегі </a:t>
            </a:r>
            <a:r>
              <a:rPr lang="kk-KZ" dirty="0"/>
              <a:t>тілдер жүйесіне бөлінеді</a:t>
            </a:r>
            <a:r>
              <a:rPr lang="kk-KZ" dirty="0" smtClean="0"/>
              <a:t>.</a:t>
            </a:r>
            <a:endParaRPr lang="en-US" dirty="0" smtClean="0"/>
          </a:p>
          <a:p>
            <a:pPr marL="0" indent="0">
              <a:buNone/>
            </a:pPr>
            <a:r>
              <a:rPr lang="kk-KZ" dirty="0" smtClean="0"/>
              <a:t>Соның </a:t>
            </a:r>
            <a:r>
              <a:rPr lang="kk-KZ" dirty="0"/>
              <a:t>бірі біз сөз етіп отырған Қытай-Тибет тілдер жүйесі.</a:t>
            </a:r>
            <a:endParaRPr lang="ru-RU" dirty="0"/>
          </a:p>
          <a:p>
            <a:pPr marL="0" indent="0">
              <a:buNone/>
            </a:pPr>
            <a:endParaRPr lang="ru-RU" dirty="0"/>
          </a:p>
        </p:txBody>
      </p:sp>
    </p:spTree>
    <p:extLst>
      <p:ext uri="{BB962C8B-B14F-4D97-AF65-F5344CB8AC3E}">
        <p14:creationId xmlns:p14="http://schemas.microsoft.com/office/powerpoint/2010/main" val="3850554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62200" y="558800"/>
            <a:ext cx="7518400" cy="5618163"/>
          </a:xfrm>
        </p:spPr>
        <p:txBody>
          <a:bodyPr/>
          <a:lstStyle/>
          <a:p>
            <a:pPr marL="0" indent="0">
              <a:buNone/>
            </a:pPr>
            <a:r>
              <a:rPr lang="en-US" dirty="0" smtClean="0"/>
              <a:t>    </a:t>
            </a:r>
            <a:r>
              <a:rPr lang="kk-KZ" dirty="0" smtClean="0"/>
              <a:t>Бұдан </a:t>
            </a:r>
            <a:r>
              <a:rPr lang="kk-KZ" dirty="0"/>
              <a:t>тыс,тілдерді морфологиялық ерекшелігіне қарай топтастыратын ғылым да бар.Оны әдетте тілдердің типологиялық классификациясы деп те атайды.Тілдердің морфологиялық топтастырылуы негізінен тілдердің грамматикалық құрылысының ұқсастығына,тілдегі сөздердің өзгеріс жолдарына,тұлғасына,түбір мен қосымшаның қалай жалғану жағдайына,сөздердің сөйлемдегі реті...деген секілді ерекшеліктерді басшылыққа ала отырып жасалады.</a:t>
            </a:r>
            <a:endParaRPr lang="ru-RU" dirty="0"/>
          </a:p>
        </p:txBody>
      </p:sp>
    </p:spTree>
    <p:extLst>
      <p:ext uri="{BB962C8B-B14F-4D97-AF65-F5344CB8AC3E}">
        <p14:creationId xmlns:p14="http://schemas.microsoft.com/office/powerpoint/2010/main" val="1200244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95500" y="1028700"/>
            <a:ext cx="8051800" cy="5148263"/>
          </a:xfrm>
        </p:spPr>
        <p:txBody>
          <a:bodyPr/>
          <a:lstStyle/>
          <a:p>
            <a:pPr marL="0" indent="0">
              <a:buNone/>
            </a:pPr>
            <a:r>
              <a:rPr lang="kk-KZ" dirty="0" smtClean="0"/>
              <a:t>  Бұның </a:t>
            </a:r>
            <a:r>
              <a:rPr lang="kk-KZ" dirty="0"/>
              <a:t>себебі тілдің тағдыры сол халықтың тағдырымен,тілдің тарихы сол халықтың тарихымен біте қайнасып,бір тұлға болып,бірбүтінге айналып кеткендігінде.Бұған анығырақ көз жеткізу үшін жалпы тілдің дамып,қалыптасуы сияқты мәселелерге кеңірек тоқталыу керек.</a:t>
            </a:r>
            <a:endParaRPr lang="ru-RU" dirty="0"/>
          </a:p>
          <a:p>
            <a:endParaRPr lang="ru-RU" dirty="0"/>
          </a:p>
        </p:txBody>
      </p:sp>
    </p:spTree>
    <p:extLst>
      <p:ext uri="{BB962C8B-B14F-4D97-AF65-F5344CB8AC3E}">
        <p14:creationId xmlns:p14="http://schemas.microsoft.com/office/powerpoint/2010/main" val="22517892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43100" y="508000"/>
            <a:ext cx="9080500" cy="5668963"/>
          </a:xfrm>
        </p:spPr>
        <p:txBody>
          <a:bodyPr/>
          <a:lstStyle/>
          <a:p>
            <a:pPr marL="0" indent="0">
              <a:buNone/>
            </a:pPr>
            <a:r>
              <a:rPr lang="en-US" dirty="0" smtClean="0"/>
              <a:t>    </a:t>
            </a:r>
            <a:r>
              <a:rPr lang="kk-KZ" dirty="0" smtClean="0"/>
              <a:t>Әлемдегі </a:t>
            </a:r>
            <a:r>
              <a:rPr lang="kk-KZ" dirty="0"/>
              <a:t>тілдер типологиялық классификациясы бойынша үлкен төрт топқа бөлінеді.Олар мыналар</a:t>
            </a:r>
            <a:r>
              <a:rPr lang="kk-KZ" dirty="0" smtClean="0"/>
              <a:t>:</a:t>
            </a:r>
            <a:endParaRPr lang="en-US" dirty="0" smtClean="0"/>
          </a:p>
          <a:p>
            <a:r>
              <a:rPr lang="kk-KZ" dirty="0" smtClean="0"/>
              <a:t>1)Түбірлік(аморфты</a:t>
            </a:r>
            <a:r>
              <a:rPr lang="kk-KZ" dirty="0"/>
              <a:t>) тілдер</a:t>
            </a:r>
            <a:r>
              <a:rPr lang="kk-KZ" dirty="0" smtClean="0"/>
              <a:t>;</a:t>
            </a:r>
            <a:endParaRPr lang="en-US" dirty="0" smtClean="0"/>
          </a:p>
          <a:p>
            <a:r>
              <a:rPr lang="kk-KZ" dirty="0" smtClean="0"/>
              <a:t>2)Жалғамалы(агглюнативті</a:t>
            </a:r>
            <a:r>
              <a:rPr lang="kk-KZ" dirty="0"/>
              <a:t>) тілдер</a:t>
            </a:r>
            <a:r>
              <a:rPr lang="kk-KZ" dirty="0" smtClean="0"/>
              <a:t>;</a:t>
            </a:r>
            <a:endParaRPr lang="en-US" dirty="0" smtClean="0"/>
          </a:p>
          <a:p>
            <a:r>
              <a:rPr lang="kk-KZ" dirty="0" smtClean="0"/>
              <a:t>3)Қопармалы(флективті</a:t>
            </a:r>
            <a:r>
              <a:rPr lang="kk-KZ" dirty="0"/>
              <a:t>) тілдер</a:t>
            </a:r>
            <a:r>
              <a:rPr lang="kk-KZ" dirty="0" smtClean="0"/>
              <a:t>;</a:t>
            </a:r>
            <a:endParaRPr lang="en-US" dirty="0" smtClean="0"/>
          </a:p>
          <a:p>
            <a:r>
              <a:rPr lang="kk-KZ" dirty="0" smtClean="0"/>
              <a:t>4)Полисинтетикалық </a:t>
            </a:r>
            <a:r>
              <a:rPr lang="kk-KZ" dirty="0"/>
              <a:t>тілдер.</a:t>
            </a:r>
            <a:endParaRPr lang="ru-RU" dirty="0"/>
          </a:p>
        </p:txBody>
      </p:sp>
    </p:spTree>
    <p:extLst>
      <p:ext uri="{BB962C8B-B14F-4D97-AF65-F5344CB8AC3E}">
        <p14:creationId xmlns:p14="http://schemas.microsoft.com/office/powerpoint/2010/main" val="1548415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85800"/>
            <a:ext cx="10134600" cy="5664200"/>
          </a:xfrm>
        </p:spPr>
        <p:txBody>
          <a:bodyPr>
            <a:normAutofit lnSpcReduction="10000"/>
          </a:bodyPr>
          <a:lstStyle/>
          <a:p>
            <a:pPr marL="0" indent="0">
              <a:buNone/>
            </a:pPr>
            <a:r>
              <a:rPr lang="en-US" dirty="0" smtClean="0"/>
              <a:t>     </a:t>
            </a:r>
            <a:r>
              <a:rPr lang="kk-KZ" dirty="0" smtClean="0"/>
              <a:t>Ал </a:t>
            </a:r>
            <a:r>
              <a:rPr lang="kk-KZ" dirty="0"/>
              <a:t>біздің тілімізге тиек болып отырған қытай тілі бірінші топқа,яғни түбірлік тілдер тобына жатады.Бұл топтағы тілдердің ерекшелігі-жеке сөздерде еш өзгеріс болмайды.Яғни сөздер сөйлемдегі грамматикалық қатынастардың өзгеріске ұшырамай-ақ,сөздердің әрекеті мен шылаулар арқылы ойды білдіре береді.Бізге белгілі болғандй,қытай тіліндегі сөздер,мейлі жеке тұрғанда болсын,мейлі сөйлем арасында болсын,ешқашан да тұлғалық өзгеріске(тіпті бір дыбыс да) ұшырамайды</a:t>
            </a:r>
            <a:r>
              <a:rPr lang="kk-KZ" dirty="0" smtClean="0"/>
              <a:t>.</a:t>
            </a:r>
            <a:endParaRPr lang="en-US" dirty="0" smtClean="0"/>
          </a:p>
          <a:p>
            <a:pPr marL="0" indent="0">
              <a:buNone/>
            </a:pPr>
            <a:r>
              <a:rPr lang="kk-KZ" dirty="0" smtClean="0"/>
              <a:t>Мысалы, </a:t>
            </a:r>
            <a:r>
              <a:rPr lang="zh-CN" altLang="en-US" dirty="0"/>
              <a:t>书</a:t>
            </a:r>
            <a:r>
              <a:rPr lang="kk-KZ" dirty="0"/>
              <a:t> дейік,немесе-</a:t>
            </a:r>
            <a:r>
              <a:rPr lang="zh-CN" altLang="en-US" dirty="0"/>
              <a:t>我读书</a:t>
            </a:r>
            <a:r>
              <a:rPr lang="kk-KZ" dirty="0"/>
              <a:t>;</a:t>
            </a:r>
            <a:r>
              <a:rPr lang="zh-CN" altLang="en-US" dirty="0"/>
              <a:t>一本书</a:t>
            </a:r>
            <a:r>
              <a:rPr lang="kk-KZ" dirty="0"/>
              <a:t>;</a:t>
            </a:r>
            <a:r>
              <a:rPr lang="zh-CN" altLang="en-US" dirty="0"/>
              <a:t>很多书</a:t>
            </a:r>
            <a:r>
              <a:rPr lang="kk-KZ" dirty="0"/>
              <a:t> деген сөйлемдерді алайық,осындағы(</a:t>
            </a:r>
            <a:r>
              <a:rPr lang="zh-CN" altLang="en-US" dirty="0"/>
              <a:t>书</a:t>
            </a:r>
            <a:r>
              <a:rPr lang="kk-KZ" dirty="0"/>
              <a:t>) сөзі ешбір өзгеріске ұшырап тұрған жоқ</a:t>
            </a:r>
            <a:r>
              <a:rPr lang="kk-KZ" dirty="0" smtClean="0"/>
              <a:t>.</a:t>
            </a:r>
            <a:r>
              <a:rPr lang="kk-KZ" dirty="0"/>
              <a:t> Дәл осындай жағдайды қазақ тілінің ерекшелігімен салыстыратын болсақ,айырмашылық айқын көрінеді.Кітап-кітабым-кітаптар-кітаппен-кітаппаз т.б. мұнда сөз формалық өзгеріске ғана ұшырап қалмастан,оның мағынасында да басқа-басқа ұғымдар туындап жатқандығын аңғару қиын емес.</a:t>
            </a:r>
            <a:endParaRPr lang="ru-RU" dirty="0"/>
          </a:p>
          <a:p>
            <a:endParaRPr lang="ru-RU" dirty="0"/>
          </a:p>
        </p:txBody>
      </p:sp>
    </p:spTree>
    <p:extLst>
      <p:ext uri="{BB962C8B-B14F-4D97-AF65-F5344CB8AC3E}">
        <p14:creationId xmlns:p14="http://schemas.microsoft.com/office/powerpoint/2010/main" val="28210457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78000" y="711200"/>
            <a:ext cx="8915400" cy="5715000"/>
          </a:xfrm>
        </p:spPr>
        <p:txBody>
          <a:bodyPr/>
          <a:lstStyle/>
          <a:p>
            <a:pPr marL="0" indent="0">
              <a:buNone/>
            </a:pPr>
            <a:r>
              <a:rPr lang="en-US" dirty="0" smtClean="0"/>
              <a:t>    </a:t>
            </a:r>
            <a:r>
              <a:rPr lang="kk-KZ" dirty="0" smtClean="0"/>
              <a:t>Дей </a:t>
            </a:r>
            <a:r>
              <a:rPr lang="kk-KZ" dirty="0"/>
              <a:t>тұрғанда,осы айтылып жатқан ерекшеліктің бәрі қытай халқының бүгінгі ортақ тілі(путунхуа) туралы болып жатқаны есте болуға тиіс</a:t>
            </a:r>
            <a:r>
              <a:rPr lang="kk-KZ" dirty="0" smtClean="0"/>
              <a:t>.</a:t>
            </a:r>
            <a:r>
              <a:rPr lang="en-US" dirty="0" smtClean="0"/>
              <a:t>   </a:t>
            </a:r>
            <a:r>
              <a:rPr lang="kk-KZ" dirty="0" smtClean="0"/>
              <a:t>Ол </a:t>
            </a:r>
            <a:r>
              <a:rPr lang="kk-KZ" dirty="0"/>
              <a:t>үшін қытай халқының ортақ тілі деген не?деген сұрақ төңірегінде аз-кем тоқталып өтудің еш артықтығы бола қоймас деп ойлаймыз</a:t>
            </a:r>
            <a:r>
              <a:rPr lang="kk-KZ" dirty="0" smtClean="0"/>
              <a:t>.</a:t>
            </a:r>
            <a:r>
              <a:rPr lang="en-US" dirty="0" smtClean="0"/>
              <a:t>    </a:t>
            </a:r>
            <a:r>
              <a:rPr lang="kk-KZ" dirty="0" smtClean="0"/>
              <a:t>Ортақ </a:t>
            </a:r>
            <a:r>
              <a:rPr lang="kk-KZ" dirty="0"/>
              <a:t>тіл дегеніміз белгілі бір қоғам адамдарының бәрі қолданатын,жалпыға түсінікті тілдік норма.Бір халықтың ортақ тілі белгілі бір диалектінің негізінде қалыптасады</a:t>
            </a:r>
            <a:r>
              <a:rPr lang="kk-KZ" dirty="0" smtClean="0"/>
              <a:t>.</a:t>
            </a:r>
            <a:r>
              <a:rPr lang="en-US" dirty="0" smtClean="0"/>
              <a:t>  </a:t>
            </a:r>
            <a:r>
              <a:rPr lang="kk-KZ" dirty="0" smtClean="0"/>
              <a:t>Ол </a:t>
            </a:r>
            <a:r>
              <a:rPr lang="kk-KZ" dirty="0"/>
              <a:t>елдің экономикасының,саяси жағдайының шоғырлана,жинақылына,бір орталықтана түсуінің негізінде жүзеге асады.</a:t>
            </a:r>
            <a:endParaRPr lang="ru-RU" dirty="0"/>
          </a:p>
        </p:txBody>
      </p:sp>
    </p:spTree>
    <p:extLst>
      <p:ext uri="{BB962C8B-B14F-4D97-AF65-F5344CB8AC3E}">
        <p14:creationId xmlns:p14="http://schemas.microsoft.com/office/powerpoint/2010/main" val="607372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52600" y="457200"/>
            <a:ext cx="8242300" cy="5668963"/>
          </a:xfrm>
        </p:spPr>
        <p:txBody>
          <a:bodyPr/>
          <a:lstStyle/>
          <a:p>
            <a:pPr marL="0" indent="0">
              <a:buNone/>
            </a:pPr>
            <a:r>
              <a:rPr lang="ru-RU" dirty="0"/>
              <a:t> </a:t>
            </a:r>
            <a:r>
              <a:rPr lang="en-US" dirty="0" smtClean="0"/>
              <a:t>  </a:t>
            </a:r>
            <a:r>
              <a:rPr lang="kk-KZ" dirty="0" smtClean="0"/>
              <a:t>Ал </a:t>
            </a:r>
            <a:r>
              <a:rPr lang="kk-KZ" dirty="0"/>
              <a:t>осынау ортақ тілдің қалыптасуына себепкер болған диалект-басты диалект деп аталады</a:t>
            </a:r>
            <a:r>
              <a:rPr lang="kk-KZ" dirty="0" smtClean="0"/>
              <a:t>.</a:t>
            </a:r>
            <a:r>
              <a:rPr lang="en-US" dirty="0" smtClean="0"/>
              <a:t>   </a:t>
            </a:r>
            <a:r>
              <a:rPr lang="kk-KZ" dirty="0" smtClean="0"/>
              <a:t>Қандай </a:t>
            </a:r>
            <a:r>
              <a:rPr lang="kk-KZ" dirty="0"/>
              <a:t>диалектінің ортақ тіл қалыптастыратын басты диалект бола алатындығын анықтауда-- сол диалектінің қоғамнан алар орны,сол диалектіде сөйлейтін өңірдің саяси,экономика,мәдени деңгейі,сол диалектіде сөйлейтін тұрғындар саны секілді басты алғышарттар шешуші рөл </a:t>
            </a:r>
            <a:r>
              <a:rPr lang="kk-KZ" dirty="0" smtClean="0"/>
              <a:t>атқарады.</a:t>
            </a:r>
            <a:endParaRPr lang="ru-RU" dirty="0"/>
          </a:p>
          <a:p>
            <a:endParaRPr lang="ru-RU" dirty="0"/>
          </a:p>
        </p:txBody>
      </p:sp>
    </p:spTree>
    <p:extLst>
      <p:ext uri="{BB962C8B-B14F-4D97-AF65-F5344CB8AC3E}">
        <p14:creationId xmlns:p14="http://schemas.microsoft.com/office/powerpoint/2010/main" val="584718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06600" y="1016000"/>
            <a:ext cx="7848600" cy="5160963"/>
          </a:xfrm>
        </p:spPr>
        <p:txBody>
          <a:bodyPr/>
          <a:lstStyle/>
          <a:p>
            <a:r>
              <a:rPr lang="zh-CN" altLang="en-US" dirty="0" smtClean="0"/>
              <a:t>认识人类的语言  </a:t>
            </a:r>
            <a:r>
              <a:rPr lang="kk-KZ" altLang="zh-CN" smtClean="0"/>
              <a:t>тақырыбына қысқаша түсінігіңді жазып келіңдер.</a:t>
            </a:r>
            <a:endParaRPr lang="ru-RU" dirty="0"/>
          </a:p>
        </p:txBody>
      </p:sp>
    </p:spTree>
    <p:extLst>
      <p:ext uri="{BB962C8B-B14F-4D97-AF65-F5344CB8AC3E}">
        <p14:creationId xmlns:p14="http://schemas.microsoft.com/office/powerpoint/2010/main" val="37798458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smtClean="0"/>
              <a:t>II Тарау</a:t>
            </a:r>
            <a:r>
              <a:rPr lang="ru-RU" smtClean="0"/>
              <a:t>.</a:t>
            </a:r>
            <a:r>
              <a:rPr lang="ru-RU" b="1" smtClean="0"/>
              <a:t>ҚЫТАЙ</a:t>
            </a:r>
            <a:r>
              <a:rPr lang="ru-RU" b="1" dirty="0" smtClean="0"/>
              <a:t> ТІЛІНІҢ ДИАЛЕКТОЛОГИЯСЫ</a:t>
            </a:r>
            <a:endParaRPr lang="ru-RU" b="1" dirty="0"/>
          </a:p>
        </p:txBody>
      </p:sp>
      <p:sp>
        <p:nvSpPr>
          <p:cNvPr id="3" name="Объект 2"/>
          <p:cNvSpPr>
            <a:spLocks noGrp="1"/>
          </p:cNvSpPr>
          <p:nvPr>
            <p:ph idx="1"/>
          </p:nvPr>
        </p:nvSpPr>
        <p:spPr>
          <a:xfrm>
            <a:off x="2070100" y="1825625"/>
            <a:ext cx="8089900" cy="4351338"/>
          </a:xfrm>
        </p:spPr>
        <p:txBody>
          <a:bodyPr/>
          <a:lstStyle/>
          <a:p>
            <a:pPr marL="0" indent="0">
              <a:buNone/>
            </a:pPr>
            <a:r>
              <a:rPr lang="ru-RU" dirty="0" smtClean="0"/>
              <a:t>        </a:t>
            </a:r>
            <a:r>
              <a:rPr lang="ru-RU" dirty="0" err="1" smtClean="0"/>
              <a:t>Жалпы</a:t>
            </a:r>
            <a:r>
              <a:rPr lang="ru-RU" dirty="0" smtClean="0"/>
              <a:t> </a:t>
            </a:r>
            <a:r>
              <a:rPr lang="ru-RU" dirty="0" err="1"/>
              <a:t>тілдің</a:t>
            </a:r>
            <a:r>
              <a:rPr lang="ru-RU" dirty="0"/>
              <a:t> </a:t>
            </a:r>
            <a:r>
              <a:rPr lang="ru-RU" dirty="0" err="1"/>
              <a:t>дамуы</a:t>
            </a:r>
            <a:r>
              <a:rPr lang="ru-RU" dirty="0"/>
              <a:t> - </a:t>
            </a:r>
            <a:r>
              <a:rPr lang="ru-RU" dirty="0" err="1"/>
              <a:t>бөлшектену</a:t>
            </a:r>
            <a:r>
              <a:rPr lang="ru-RU" dirty="0"/>
              <a:t> мен </a:t>
            </a:r>
            <a:r>
              <a:rPr lang="ru-RU" dirty="0" err="1"/>
              <a:t>бірігу</a:t>
            </a:r>
            <a:r>
              <a:rPr lang="ru-RU" dirty="0"/>
              <a:t> </a:t>
            </a:r>
            <a:r>
              <a:rPr lang="ru-RU" dirty="0" err="1"/>
              <a:t>секілді</a:t>
            </a:r>
            <a:r>
              <a:rPr lang="ru-RU" dirty="0"/>
              <a:t> </a:t>
            </a:r>
            <a:r>
              <a:rPr lang="ru-RU" dirty="0" err="1" smtClean="0"/>
              <a:t>бір-біріне</a:t>
            </a:r>
            <a:r>
              <a:rPr lang="ru-RU" dirty="0"/>
              <a:t> </a:t>
            </a:r>
            <a:r>
              <a:rPr lang="ru-RU" dirty="0" smtClean="0"/>
              <a:t>  </a:t>
            </a:r>
            <a:r>
              <a:rPr lang="ru-RU" dirty="0" err="1" smtClean="0"/>
              <a:t>қарама-қарсы</a:t>
            </a:r>
            <a:r>
              <a:rPr lang="ru-RU" dirty="0" smtClean="0"/>
              <a:t> </a:t>
            </a:r>
            <a:r>
              <a:rPr lang="ru-RU" dirty="0" err="1"/>
              <a:t>екі</a:t>
            </a:r>
            <a:r>
              <a:rPr lang="ru-RU" dirty="0"/>
              <a:t> </a:t>
            </a:r>
            <a:r>
              <a:rPr lang="ru-RU" dirty="0" err="1"/>
              <a:t>бағытта</a:t>
            </a:r>
            <a:r>
              <a:rPr lang="ru-RU" dirty="0"/>
              <a:t> </a:t>
            </a:r>
            <a:r>
              <a:rPr lang="ru-RU" dirty="0" err="1"/>
              <a:t>жүріледі</a:t>
            </a:r>
            <a:r>
              <a:rPr lang="ru-RU" dirty="0"/>
              <a:t>. </a:t>
            </a:r>
            <a:r>
              <a:rPr lang="ru-RU" dirty="0" err="1"/>
              <a:t>Тілдің</a:t>
            </a:r>
            <a:r>
              <a:rPr lang="ru-RU" dirty="0"/>
              <a:t> </a:t>
            </a:r>
            <a:r>
              <a:rPr lang="ru-RU" dirty="0" err="1"/>
              <a:t>бөлшертенуі</a:t>
            </a:r>
            <a:r>
              <a:rPr lang="ru-RU" dirty="0"/>
              <a:t> </a:t>
            </a:r>
            <a:r>
              <a:rPr lang="ru-RU" dirty="0" err="1"/>
              <a:t>дегеніміз</a:t>
            </a:r>
            <a:r>
              <a:rPr lang="ru-RU" dirty="0"/>
              <a:t> -</a:t>
            </a:r>
            <a:r>
              <a:rPr lang="ru-RU" dirty="0" err="1"/>
              <a:t>бүтін</a:t>
            </a:r>
            <a:r>
              <a:rPr lang="ru-RU" dirty="0"/>
              <a:t> </a:t>
            </a:r>
            <a:r>
              <a:rPr lang="ru-RU" dirty="0" err="1"/>
              <a:t>бір</a:t>
            </a:r>
            <a:r>
              <a:rPr lang="ru-RU" dirty="0"/>
              <a:t> </a:t>
            </a:r>
            <a:r>
              <a:rPr lang="ru-RU" dirty="0" err="1"/>
              <a:t>тілдің</a:t>
            </a:r>
            <a:r>
              <a:rPr lang="ru-RU" dirty="0"/>
              <a:t> </a:t>
            </a:r>
            <a:r>
              <a:rPr lang="ru-RU" dirty="0" err="1"/>
              <a:t>диалекттер</a:t>
            </a:r>
            <a:r>
              <a:rPr lang="ru-RU" dirty="0"/>
              <a:t> мен </a:t>
            </a:r>
            <a:r>
              <a:rPr lang="ru-RU" dirty="0" err="1"/>
              <a:t>говорларға</a:t>
            </a:r>
            <a:r>
              <a:rPr lang="ru-RU" dirty="0"/>
              <a:t> </a:t>
            </a:r>
            <a:r>
              <a:rPr lang="ru-RU" dirty="0" err="1"/>
              <a:t>бөлініп</a:t>
            </a:r>
            <a:r>
              <a:rPr lang="ru-RU" dirty="0"/>
              <a:t>, </a:t>
            </a:r>
            <a:r>
              <a:rPr lang="ru-RU" dirty="0" err="1"/>
              <a:t>әрі</a:t>
            </a:r>
            <a:r>
              <a:rPr lang="ru-RU" dirty="0"/>
              <a:t> </a:t>
            </a:r>
            <a:r>
              <a:rPr lang="ru-RU" dirty="0" err="1"/>
              <a:t>қарай</a:t>
            </a:r>
            <a:r>
              <a:rPr lang="ru-RU" dirty="0"/>
              <a:t> </a:t>
            </a:r>
            <a:r>
              <a:rPr lang="ru-RU" dirty="0" err="1"/>
              <a:t>дами</a:t>
            </a:r>
            <a:r>
              <a:rPr lang="ru-RU" dirty="0"/>
              <a:t> </a:t>
            </a:r>
            <a:r>
              <a:rPr lang="ru-RU" dirty="0" err="1"/>
              <a:t>келе</a:t>
            </a:r>
            <a:r>
              <a:rPr lang="ru-RU" dirty="0"/>
              <a:t> </a:t>
            </a:r>
            <a:r>
              <a:rPr lang="ru-RU" dirty="0" err="1"/>
              <a:t>басқа</a:t>
            </a:r>
            <a:r>
              <a:rPr lang="ru-RU" dirty="0"/>
              <a:t> </a:t>
            </a:r>
            <a:r>
              <a:rPr lang="ru-RU" dirty="0" err="1"/>
              <a:t>бір</a:t>
            </a:r>
            <a:r>
              <a:rPr lang="ru-RU" dirty="0"/>
              <a:t> </a:t>
            </a:r>
            <a:r>
              <a:rPr lang="ru-RU" dirty="0" err="1"/>
              <a:t>тіл</a:t>
            </a:r>
            <a:r>
              <a:rPr lang="ru-RU" dirty="0"/>
              <a:t> </a:t>
            </a:r>
            <a:r>
              <a:rPr lang="ru-RU" dirty="0" err="1"/>
              <a:t>болып</a:t>
            </a:r>
            <a:r>
              <a:rPr lang="ru-RU" dirty="0"/>
              <a:t> </a:t>
            </a:r>
            <a:r>
              <a:rPr lang="ru-RU" dirty="0" err="1" smtClean="0"/>
              <a:t>қалыптас</a:t>
            </a:r>
            <a:r>
              <a:rPr lang="kk-KZ" dirty="0" smtClean="0"/>
              <a:t>тыр</a:t>
            </a:r>
            <a:r>
              <a:rPr lang="ru-RU" dirty="0" err="1" smtClean="0"/>
              <a:t>уы</a:t>
            </a:r>
            <a:r>
              <a:rPr lang="ru-RU" dirty="0"/>
              <a:t>.</a:t>
            </a:r>
          </a:p>
        </p:txBody>
      </p:sp>
    </p:spTree>
    <p:extLst>
      <p:ext uri="{BB962C8B-B14F-4D97-AF65-F5344CB8AC3E}">
        <p14:creationId xmlns:p14="http://schemas.microsoft.com/office/powerpoint/2010/main" val="2383545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68400" y="838200"/>
            <a:ext cx="9906000" cy="5351463"/>
          </a:xfrm>
        </p:spPr>
        <p:txBody>
          <a:bodyPr/>
          <a:lstStyle/>
          <a:p>
            <a:pPr marL="0" indent="0">
              <a:buNone/>
            </a:pPr>
            <a:r>
              <a:rPr lang="ru-RU" dirty="0" smtClean="0"/>
              <a:t>    </a:t>
            </a:r>
            <a:r>
              <a:rPr lang="ru-RU" dirty="0" err="1" smtClean="0"/>
              <a:t>Тілдің</a:t>
            </a:r>
            <a:r>
              <a:rPr lang="ru-RU" dirty="0" smtClean="0"/>
              <a:t> </a:t>
            </a:r>
            <a:r>
              <a:rPr lang="ru-RU" dirty="0" err="1"/>
              <a:t>қашан</a:t>
            </a:r>
            <a:r>
              <a:rPr lang="ru-RU" dirty="0"/>
              <a:t>, </a:t>
            </a:r>
            <a:r>
              <a:rPr lang="ru-RU" dirty="0" err="1"/>
              <a:t>қалай</a:t>
            </a:r>
            <a:r>
              <a:rPr lang="ru-RU" dirty="0"/>
              <a:t> </a:t>
            </a:r>
            <a:r>
              <a:rPr lang="ru-RU" dirty="0" err="1"/>
              <a:t>бөлшектенуі</a:t>
            </a:r>
            <a:r>
              <a:rPr lang="ru-RU" dirty="0"/>
              <a:t> - </a:t>
            </a:r>
            <a:r>
              <a:rPr lang="ru-RU" dirty="0" err="1"/>
              <a:t>қоғамдың</a:t>
            </a:r>
            <a:r>
              <a:rPr lang="ru-RU" dirty="0"/>
              <a:t> </a:t>
            </a:r>
            <a:r>
              <a:rPr lang="ru-RU" dirty="0" err="1"/>
              <a:t>тарихи</a:t>
            </a:r>
            <a:r>
              <a:rPr lang="ru-RU" dirty="0"/>
              <a:t> </a:t>
            </a:r>
            <a:r>
              <a:rPr lang="ru-RU" dirty="0" err="1"/>
              <a:t>шарт</a:t>
            </a:r>
            <a:r>
              <a:rPr lang="ru-RU" dirty="0"/>
              <a:t>-</a:t>
            </a:r>
            <a:br>
              <a:rPr lang="ru-RU" dirty="0"/>
            </a:br>
            <a:r>
              <a:rPr lang="ru-RU" dirty="0" err="1"/>
              <a:t>жағдайлардың</a:t>
            </a:r>
            <a:r>
              <a:rPr lang="ru-RU" dirty="0"/>
              <a:t> </a:t>
            </a:r>
            <a:r>
              <a:rPr lang="ru-RU" dirty="0" err="1"/>
              <a:t>меңгерілуінде</a:t>
            </a:r>
            <a:r>
              <a:rPr lang="ru-RU" dirty="0"/>
              <a:t> </a:t>
            </a:r>
            <a:r>
              <a:rPr lang="ru-RU" dirty="0" err="1"/>
              <a:t>болады</a:t>
            </a:r>
            <a:r>
              <a:rPr lang="ru-RU" dirty="0"/>
              <a:t>. </a:t>
            </a:r>
            <a:r>
              <a:rPr lang="ru-RU" dirty="0" err="1"/>
              <a:t>Тарих</a:t>
            </a:r>
            <a:r>
              <a:rPr lang="ru-RU" dirty="0"/>
              <a:t> </a:t>
            </a:r>
            <a:r>
              <a:rPr lang="ru-RU" dirty="0" err="1"/>
              <a:t>дамуы</a:t>
            </a:r>
            <a:r>
              <a:rPr lang="ru-RU" dirty="0"/>
              <a:t> </a:t>
            </a:r>
            <a:r>
              <a:rPr lang="ru-RU" dirty="0" err="1"/>
              <a:t>көрсетіп</a:t>
            </a:r>
            <a:r>
              <a:rPr lang="ru-RU" dirty="0"/>
              <a:t/>
            </a:r>
            <a:br>
              <a:rPr lang="ru-RU" dirty="0"/>
            </a:br>
            <a:r>
              <a:rPr lang="ru-RU" dirty="0" err="1"/>
              <a:t>отырғандай</a:t>
            </a:r>
            <a:r>
              <a:rPr lang="ru-RU" dirty="0"/>
              <a:t>, </a:t>
            </a:r>
            <a:r>
              <a:rPr lang="ru-RU" dirty="0" err="1"/>
              <a:t>белгілі</a:t>
            </a:r>
            <a:r>
              <a:rPr lang="ru-RU" dirty="0"/>
              <a:t> </a:t>
            </a:r>
            <a:r>
              <a:rPr lang="ru-RU" dirty="0" err="1"/>
              <a:t>бір</a:t>
            </a:r>
            <a:r>
              <a:rPr lang="ru-RU" dirty="0"/>
              <a:t> </a:t>
            </a:r>
            <a:r>
              <a:rPr lang="ru-RU" dirty="0" err="1"/>
              <a:t>бүтіндіктегі</a:t>
            </a:r>
            <a:r>
              <a:rPr lang="ru-RU" dirty="0"/>
              <a:t>, </a:t>
            </a:r>
            <a:r>
              <a:rPr lang="ru-RU" dirty="0" err="1"/>
              <a:t>біртүтастықтаны</a:t>
            </a:r>
            <a:r>
              <a:rPr lang="ru-RU" dirty="0"/>
              <a:t> </a:t>
            </a:r>
            <a:r>
              <a:rPr lang="ru-RU" dirty="0" err="1"/>
              <a:t>қоғам</a:t>
            </a:r>
            <a:r>
              <a:rPr lang="ru-RU" dirty="0"/>
              <a:t> </a:t>
            </a:r>
            <a:r>
              <a:rPr lang="ru-RU" dirty="0" err="1"/>
              <a:t>түрлі</a:t>
            </a:r>
            <a:r>
              <a:rPr lang="ru-RU" dirty="0"/>
              <a:t> </a:t>
            </a:r>
            <a:r>
              <a:rPr lang="ru-RU" dirty="0" err="1"/>
              <a:t>себептер</a:t>
            </a:r>
            <a:r>
              <a:rPr lang="ru-RU" dirty="0"/>
              <a:t> </a:t>
            </a:r>
            <a:r>
              <a:rPr lang="ru-RU" dirty="0" err="1"/>
              <a:t>салдарынан</a:t>
            </a:r>
            <a:r>
              <a:rPr lang="ru-RU" dirty="0"/>
              <a:t> </a:t>
            </a:r>
            <a:r>
              <a:rPr lang="ru-RU" dirty="0" err="1"/>
              <a:t>ыдырап</a:t>
            </a:r>
            <a:r>
              <a:rPr lang="ru-RU" dirty="0"/>
              <a:t> </a:t>
            </a:r>
            <a:r>
              <a:rPr lang="ru-RU" dirty="0" err="1" smtClean="0"/>
              <a:t>неше</a:t>
            </a:r>
            <a:r>
              <a:rPr lang="kk-KZ" dirty="0" smtClean="0"/>
              <a:t>ге</a:t>
            </a:r>
            <a:r>
              <a:rPr lang="ru-RU" dirty="0" smtClean="0"/>
              <a:t> </a:t>
            </a:r>
            <a:r>
              <a:rPr lang="ru-RU" dirty="0" err="1"/>
              <a:t>бөлініп</a:t>
            </a:r>
            <a:r>
              <a:rPr lang="ru-RU" dirty="0"/>
              <a:t> </a:t>
            </a:r>
            <a:r>
              <a:rPr lang="ru-RU" dirty="0" err="1"/>
              <a:t>кетуі</a:t>
            </a:r>
            <a:r>
              <a:rPr lang="ru-RU" dirty="0"/>
              <a:t> </a:t>
            </a:r>
            <a:r>
              <a:rPr lang="ru-RU" dirty="0" err="1"/>
              <a:t>мүмкін</a:t>
            </a:r>
            <a:r>
              <a:rPr lang="ru-RU" dirty="0"/>
              <a:t>. Ал осы </a:t>
            </a:r>
            <a:r>
              <a:rPr lang="ru-RU" dirty="0" err="1"/>
              <a:t>бөлініп</a:t>
            </a:r>
            <a:r>
              <a:rPr lang="ru-RU" dirty="0"/>
              <a:t> </a:t>
            </a:r>
            <a:r>
              <a:rPr lang="ru-RU" dirty="0" err="1"/>
              <a:t>кеткен</a:t>
            </a:r>
            <a:r>
              <a:rPr lang="ru-RU" dirty="0"/>
              <a:t> </a:t>
            </a:r>
            <a:r>
              <a:rPr lang="ru-RU" dirty="0" err="1"/>
              <a:t>бөлшек</a:t>
            </a:r>
            <a:r>
              <a:rPr lang="ru-RU" dirty="0"/>
              <a:t> </a:t>
            </a:r>
            <a:r>
              <a:rPr lang="ru-RU" dirty="0" err="1"/>
              <a:t>қоғам</a:t>
            </a:r>
            <a:r>
              <a:rPr lang="ru-RU" dirty="0"/>
              <a:t> </a:t>
            </a:r>
            <a:r>
              <a:rPr lang="ru-RU" dirty="0" err="1"/>
              <a:t>мүшелері</a:t>
            </a:r>
            <a:r>
              <a:rPr lang="ru-RU" dirty="0"/>
              <a:t> </a:t>
            </a:r>
            <a:r>
              <a:rPr lang="ru-RU" dirty="0" err="1"/>
              <a:t>арасындағы</a:t>
            </a:r>
            <a:r>
              <a:rPr lang="ru-RU" dirty="0"/>
              <a:t> </a:t>
            </a:r>
            <a:r>
              <a:rPr lang="ru-RU" dirty="0" err="1"/>
              <a:t>барыс-келіс</a:t>
            </a:r>
            <a:r>
              <a:rPr lang="ru-RU" dirty="0"/>
              <a:t> те </a:t>
            </a:r>
            <a:r>
              <a:rPr lang="ru-RU" dirty="0" err="1"/>
              <a:t>бірте-бірте</a:t>
            </a:r>
            <a:r>
              <a:rPr lang="ru-RU" dirty="0"/>
              <a:t> </a:t>
            </a:r>
            <a:r>
              <a:rPr lang="ru-RU" dirty="0" err="1"/>
              <a:t>сирей</a:t>
            </a:r>
            <a:r>
              <a:rPr lang="ru-RU" dirty="0"/>
              <a:t> </a:t>
            </a:r>
            <a:r>
              <a:rPr lang="ru-RU" dirty="0" err="1"/>
              <a:t>бастайды</a:t>
            </a:r>
            <a:r>
              <a:rPr lang="ru-RU" dirty="0"/>
              <a:t>. </a:t>
            </a:r>
            <a:r>
              <a:rPr lang="ru-RU" dirty="0" err="1"/>
              <a:t>Егер</a:t>
            </a:r>
            <a:r>
              <a:rPr lang="ru-RU" dirty="0"/>
              <a:t> </a:t>
            </a:r>
            <a:r>
              <a:rPr lang="ru-RU" dirty="0" err="1"/>
              <a:t>олай</a:t>
            </a:r>
            <a:r>
              <a:rPr lang="ru-RU" dirty="0"/>
              <a:t> </a:t>
            </a:r>
            <a:r>
              <a:rPr lang="ru-RU" dirty="0" err="1"/>
              <a:t>болмаса</a:t>
            </a:r>
            <a:r>
              <a:rPr lang="ru-RU" dirty="0"/>
              <a:t>, </a:t>
            </a:r>
            <a:r>
              <a:rPr lang="ru-RU" dirty="0" err="1"/>
              <a:t>әуелдегі</a:t>
            </a:r>
            <a:r>
              <a:rPr lang="ru-RU" dirty="0"/>
              <a:t> </a:t>
            </a:r>
            <a:r>
              <a:rPr lang="ru-RU" dirty="0" err="1"/>
              <a:t>бір</a:t>
            </a:r>
            <a:r>
              <a:rPr lang="ru-RU" dirty="0"/>
              <a:t> </a:t>
            </a:r>
            <a:r>
              <a:rPr lang="ru-RU" dirty="0" err="1"/>
              <a:t>бүтін</a:t>
            </a:r>
            <a:r>
              <a:rPr lang="ru-RU" dirty="0"/>
              <a:t> </a:t>
            </a:r>
            <a:r>
              <a:rPr lang="ru-RU" dirty="0" err="1"/>
              <a:t>қоғамнан</a:t>
            </a:r>
            <a:r>
              <a:rPr lang="ru-RU" dirty="0"/>
              <a:t> </a:t>
            </a:r>
            <a:r>
              <a:rPr lang="ru-RU" dirty="0" err="1"/>
              <a:t>бөлінбес</a:t>
            </a:r>
            <a:r>
              <a:rPr lang="ru-RU" dirty="0"/>
              <a:t> те </a:t>
            </a:r>
            <a:r>
              <a:rPr lang="ru-RU" dirty="0" err="1"/>
              <a:t>еді</a:t>
            </a:r>
            <a:r>
              <a:rPr lang="ru-RU" dirty="0"/>
              <a:t>. </a:t>
            </a:r>
            <a:r>
              <a:rPr lang="ru-RU" dirty="0" err="1"/>
              <a:t>Сонымен</a:t>
            </a:r>
            <a:r>
              <a:rPr lang="ru-RU" dirty="0"/>
              <a:t> </a:t>
            </a:r>
            <a:r>
              <a:rPr lang="ru-RU" dirty="0" err="1"/>
              <a:t>уақыт</a:t>
            </a:r>
            <a:r>
              <a:rPr lang="ru-RU" dirty="0"/>
              <a:t> </a:t>
            </a:r>
            <a:r>
              <a:rPr lang="ru-RU" dirty="0" err="1"/>
              <a:t>өте</a:t>
            </a:r>
            <a:r>
              <a:rPr lang="ru-RU" dirty="0"/>
              <a:t> </a:t>
            </a:r>
            <a:r>
              <a:rPr lang="ru-RU" dirty="0" err="1"/>
              <a:t>келе</a:t>
            </a:r>
            <a:r>
              <a:rPr lang="ru-RU" dirty="0"/>
              <a:t>, </a:t>
            </a:r>
            <a:r>
              <a:rPr lang="ru-RU" dirty="0" err="1"/>
              <a:t>бөлінген</a:t>
            </a:r>
            <a:r>
              <a:rPr lang="ru-RU" dirty="0"/>
              <a:t> </a:t>
            </a:r>
            <a:r>
              <a:rPr lang="ru-RU" dirty="0" err="1"/>
              <a:t>қоғамдар</a:t>
            </a:r>
            <a:r>
              <a:rPr lang="ru-RU" dirty="0"/>
              <a:t> </a:t>
            </a:r>
            <a:r>
              <a:rPr lang="ru-RU" dirty="0" err="1"/>
              <a:t>арасындағы</a:t>
            </a:r>
            <a:r>
              <a:rPr lang="ru-RU" dirty="0"/>
              <a:t> </a:t>
            </a:r>
            <a:r>
              <a:rPr lang="ru-RU" dirty="0" err="1"/>
              <a:t>мәдени</a:t>
            </a:r>
            <a:r>
              <a:rPr lang="ru-RU" dirty="0"/>
              <a:t> </a:t>
            </a:r>
            <a:r>
              <a:rPr lang="ru-RU" dirty="0" err="1"/>
              <a:t>ұқсастықтар</a:t>
            </a:r>
            <a:r>
              <a:rPr lang="ru-RU" dirty="0"/>
              <a:t> </a:t>
            </a:r>
            <a:r>
              <a:rPr lang="ru-RU" dirty="0" err="1"/>
              <a:t>бөгделене</a:t>
            </a:r>
            <a:r>
              <a:rPr lang="ru-RU" dirty="0"/>
              <a:t> </a:t>
            </a:r>
            <a:r>
              <a:rPr lang="ru-RU" dirty="0" err="1"/>
              <a:t>бастайды</a:t>
            </a:r>
            <a:r>
              <a:rPr lang="ru-RU" dirty="0"/>
              <a:t>. </a:t>
            </a:r>
            <a:r>
              <a:rPr lang="ru-RU" dirty="0" err="1"/>
              <a:t>Сол</a:t>
            </a:r>
            <a:r>
              <a:rPr lang="ru-RU" dirty="0"/>
              <a:t> </a:t>
            </a:r>
            <a:r>
              <a:rPr lang="ru-RU" dirty="0" err="1"/>
              <a:t>қатарда</a:t>
            </a:r>
            <a:r>
              <a:rPr lang="ru-RU" dirty="0"/>
              <a:t> </a:t>
            </a:r>
            <a:r>
              <a:rPr lang="ru-RU" dirty="0" err="1"/>
              <a:t>тіл</a:t>
            </a:r>
            <a:r>
              <a:rPr lang="ru-RU" dirty="0"/>
              <a:t> де </a:t>
            </a:r>
            <a:r>
              <a:rPr lang="ru-RU" dirty="0" err="1"/>
              <a:t>өзгеше</a:t>
            </a:r>
            <a:r>
              <a:rPr lang="ru-RU" dirty="0"/>
              <a:t> </a:t>
            </a:r>
            <a:r>
              <a:rPr lang="ru-RU" dirty="0" err="1"/>
              <a:t>сипат</a:t>
            </a:r>
            <a:r>
              <a:rPr lang="ru-RU" dirty="0"/>
              <a:t> </a:t>
            </a:r>
            <a:r>
              <a:rPr lang="ru-RU" dirty="0" err="1"/>
              <a:t>алып</a:t>
            </a:r>
            <a:r>
              <a:rPr lang="ru-RU" dirty="0"/>
              <a:t>, </a:t>
            </a:r>
            <a:r>
              <a:rPr lang="ru-RU" dirty="0" err="1"/>
              <a:t>өзінше</a:t>
            </a:r>
            <a:r>
              <a:rPr lang="ru-RU" dirty="0"/>
              <a:t> даму </a:t>
            </a:r>
            <a:r>
              <a:rPr lang="ru-RU" dirty="0" err="1"/>
              <a:t>арнасын</a:t>
            </a:r>
            <a:r>
              <a:rPr lang="ru-RU" dirty="0"/>
              <a:t> </a:t>
            </a:r>
            <a:r>
              <a:rPr lang="ru-RU" dirty="0" err="1"/>
              <a:t>табады</a:t>
            </a:r>
            <a:r>
              <a:rPr lang="ru-RU" dirty="0"/>
              <a:t>. </a:t>
            </a:r>
            <a:r>
              <a:rPr lang="ru-RU" dirty="0" err="1"/>
              <a:t>Осыдан</a:t>
            </a:r>
            <a:r>
              <a:rPr lang="ru-RU" dirty="0"/>
              <a:t> </a:t>
            </a:r>
            <a:r>
              <a:rPr lang="ru-RU" dirty="0" err="1"/>
              <a:t>барып</a:t>
            </a:r>
            <a:r>
              <a:rPr lang="ru-RU" dirty="0"/>
              <a:t> диалект </a:t>
            </a:r>
            <a:r>
              <a:rPr lang="ru-RU" dirty="0" err="1"/>
              <a:t>қалыптасады</a:t>
            </a:r>
            <a:r>
              <a:rPr lang="ru-RU" dirty="0"/>
              <a:t>. </a:t>
            </a:r>
            <a:r>
              <a:rPr lang="ru-RU" dirty="0" err="1"/>
              <a:t>Мысалы</a:t>
            </a:r>
            <a:r>
              <a:rPr lang="ru-RU" dirty="0"/>
              <a:t>, </a:t>
            </a:r>
            <a:r>
              <a:rPr lang="ru-RU" dirty="0" err="1"/>
              <a:t>қытай</a:t>
            </a:r>
            <a:r>
              <a:rPr lang="ru-RU" dirty="0"/>
              <a:t> </a:t>
            </a:r>
            <a:r>
              <a:rPr lang="ru-RU" dirty="0" err="1"/>
              <a:t>қоғамының</a:t>
            </a:r>
            <a:r>
              <a:rPr lang="ru-RU" dirty="0"/>
              <a:t> даму </a:t>
            </a:r>
            <a:r>
              <a:rPr lang="ru-RU" dirty="0" err="1"/>
              <a:t>тарихына</a:t>
            </a:r>
            <a:r>
              <a:rPr lang="ru-RU" dirty="0"/>
              <a:t> </a:t>
            </a:r>
            <a:r>
              <a:rPr lang="ru-RU" dirty="0" err="1"/>
              <a:t>көз</a:t>
            </a:r>
            <a:r>
              <a:rPr lang="ru-RU" dirty="0"/>
              <a:t> </a:t>
            </a:r>
            <a:r>
              <a:rPr lang="ru-RU" dirty="0" err="1"/>
              <a:t>жіберетін</a:t>
            </a:r>
            <a:r>
              <a:rPr lang="ru-RU" dirty="0"/>
              <a:t> </a:t>
            </a:r>
            <a:r>
              <a:rPr lang="ru-RU" dirty="0" err="1"/>
              <a:t>болсақ</a:t>
            </a:r>
            <a:r>
              <a:rPr lang="ru-RU" dirty="0"/>
              <a:t>, </a:t>
            </a:r>
            <a:r>
              <a:rPr lang="ru-RU" dirty="0" err="1"/>
              <a:t>бұл</a:t>
            </a:r>
            <a:r>
              <a:rPr lang="ru-RU" dirty="0"/>
              <a:t> </a:t>
            </a:r>
            <a:r>
              <a:rPr lang="ru-RU" dirty="0" err="1"/>
              <a:t>мәселе</a:t>
            </a:r>
            <a:r>
              <a:rPr lang="ru-RU" dirty="0"/>
              <a:t> </a:t>
            </a:r>
            <a:r>
              <a:rPr lang="ru-RU" dirty="0" err="1"/>
              <a:t>тіпті</a:t>
            </a:r>
            <a:r>
              <a:rPr lang="ru-RU" dirty="0"/>
              <a:t> де </a:t>
            </a:r>
            <a:r>
              <a:rPr lang="ru-RU" dirty="0" err="1" smtClean="0"/>
              <a:t>айқындала</a:t>
            </a:r>
            <a:r>
              <a:rPr lang="ru-RU" dirty="0" smtClean="0"/>
              <a:t> </a:t>
            </a:r>
            <a:r>
              <a:rPr lang="ru-RU" dirty="0" err="1" smtClean="0"/>
              <a:t>түсер</a:t>
            </a:r>
            <a:r>
              <a:rPr lang="ru-RU" dirty="0" smtClean="0"/>
              <a:t> </a:t>
            </a:r>
            <a:r>
              <a:rPr lang="ru-RU" dirty="0" err="1"/>
              <a:t>еді</a:t>
            </a:r>
            <a:r>
              <a:rPr lang="ru-RU" dirty="0"/>
              <a:t>.</a:t>
            </a:r>
          </a:p>
          <a:p>
            <a:endParaRPr lang="ru-RU" dirty="0"/>
          </a:p>
        </p:txBody>
      </p:sp>
    </p:spTree>
    <p:extLst>
      <p:ext uri="{BB962C8B-B14F-4D97-AF65-F5344CB8AC3E}">
        <p14:creationId xmlns:p14="http://schemas.microsoft.com/office/powerpoint/2010/main" val="2187963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39900" y="673100"/>
            <a:ext cx="9220200" cy="5503863"/>
          </a:xfrm>
        </p:spPr>
        <p:txBody>
          <a:bodyPr/>
          <a:lstStyle/>
          <a:p>
            <a:endParaRPr lang="ru-RU" dirty="0" smtClean="0"/>
          </a:p>
          <a:p>
            <a:pPr marL="0" indent="0">
              <a:buNone/>
            </a:pPr>
            <a:r>
              <a:rPr lang="ru-RU" dirty="0"/>
              <a:t> </a:t>
            </a:r>
            <a:r>
              <a:rPr lang="ru-RU" dirty="0" smtClean="0"/>
              <a:t>    </a:t>
            </a:r>
            <a:r>
              <a:rPr lang="ru-RU" dirty="0" err="1" smtClean="0"/>
              <a:t>Алғашқы</a:t>
            </a:r>
            <a:r>
              <a:rPr lang="ru-RU" dirty="0" smtClean="0"/>
              <a:t> </a:t>
            </a:r>
            <a:r>
              <a:rPr lang="ru-RU" dirty="0"/>
              <a:t>Ин-</a:t>
            </a:r>
            <a:r>
              <a:rPr lang="ru-RU" dirty="0" err="1"/>
              <a:t>Шаң</a:t>
            </a:r>
            <a:r>
              <a:rPr lang="ru-RU" dirty="0"/>
              <a:t> </a:t>
            </a:r>
            <a:r>
              <a:rPr lang="ru-RU" dirty="0" err="1"/>
              <a:t>дәуірінен</a:t>
            </a:r>
            <a:r>
              <a:rPr lang="ru-RU" dirty="0"/>
              <a:t> (</a:t>
            </a:r>
            <a:r>
              <a:rPr lang="ru-RU" dirty="0" err="1"/>
              <a:t>б.ж.с.б</a:t>
            </a:r>
            <a:r>
              <a:rPr lang="ru-RU" dirty="0"/>
              <a:t>. XXI </a:t>
            </a:r>
            <a:r>
              <a:rPr lang="ru-RU" dirty="0" err="1"/>
              <a:t>ғасырлар</a:t>
            </a:r>
            <a:r>
              <a:rPr lang="ru-RU" dirty="0"/>
              <a:t>)</a:t>
            </a:r>
            <a:br>
              <a:rPr lang="ru-RU" dirty="0"/>
            </a:br>
            <a:r>
              <a:rPr lang="ru-RU" dirty="0" err="1"/>
              <a:t>бастап</a:t>
            </a:r>
            <a:r>
              <a:rPr lang="ru-RU" dirty="0"/>
              <a:t>, </a:t>
            </a:r>
            <a:r>
              <a:rPr lang="ru-RU" dirty="0" err="1"/>
              <a:t>Хань</a:t>
            </a:r>
            <a:r>
              <a:rPr lang="ru-RU" dirty="0"/>
              <a:t> </a:t>
            </a:r>
            <a:r>
              <a:rPr lang="ru-RU" dirty="0" err="1"/>
              <a:t>патшалығы</a:t>
            </a:r>
            <a:r>
              <a:rPr lang="ru-RU" dirty="0"/>
              <a:t> </a:t>
            </a:r>
            <a:r>
              <a:rPr lang="ru-RU" dirty="0" err="1"/>
              <a:t>кезеңіне</a:t>
            </a:r>
            <a:r>
              <a:rPr lang="ru-RU" dirty="0"/>
              <a:t> </a:t>
            </a:r>
            <a:r>
              <a:rPr lang="ru-RU" dirty="0" err="1"/>
              <a:t>дейін</a:t>
            </a:r>
            <a:r>
              <a:rPr lang="ru-RU" dirty="0"/>
              <a:t> (ж. с. III </a:t>
            </a:r>
            <a:r>
              <a:rPr lang="ru-RU" dirty="0" err="1"/>
              <a:t>ғасыры</a:t>
            </a:r>
            <a:r>
              <a:rPr lang="ru-RU" dirty="0"/>
              <a:t>) </a:t>
            </a:r>
            <a:r>
              <a:rPr lang="ru-RU" dirty="0" err="1"/>
              <a:t>негізінен</a:t>
            </a:r>
            <a:r>
              <a:rPr lang="ru-RU" dirty="0"/>
              <a:t> </a:t>
            </a:r>
            <a:r>
              <a:rPr lang="ru-RU" dirty="0" err="1"/>
              <a:t>біртұтас</a:t>
            </a:r>
            <a:r>
              <a:rPr lang="ru-RU" dirty="0"/>
              <a:t> </a:t>
            </a:r>
            <a:r>
              <a:rPr lang="ru-RU" dirty="0" err="1"/>
              <a:t>қоғам</a:t>
            </a:r>
            <a:r>
              <a:rPr lang="ru-RU" dirty="0"/>
              <a:t> </a:t>
            </a:r>
            <a:r>
              <a:rPr lang="ru-RU" dirty="0" err="1"/>
              <a:t>аясында</a:t>
            </a:r>
            <a:r>
              <a:rPr lang="ru-RU" dirty="0"/>
              <a:t> </a:t>
            </a:r>
            <a:r>
              <a:rPr lang="ru-RU" dirty="0" err="1"/>
              <a:t>өмір</a:t>
            </a:r>
            <a:r>
              <a:rPr lang="ru-RU" dirty="0"/>
              <a:t> </a:t>
            </a:r>
            <a:r>
              <a:rPr lang="ru-RU" dirty="0" err="1"/>
              <a:t>сүріп</a:t>
            </a:r>
            <a:r>
              <a:rPr lang="ru-RU" dirty="0"/>
              <a:t> </a:t>
            </a:r>
            <a:r>
              <a:rPr lang="ru-RU" dirty="0" err="1"/>
              <a:t>келген</a:t>
            </a:r>
            <a:r>
              <a:rPr lang="ru-RU" dirty="0"/>
              <a:t> </a:t>
            </a:r>
            <a:r>
              <a:rPr lang="ru-RU" dirty="0" err="1"/>
              <a:t>қытайлар</a:t>
            </a:r>
            <a:r>
              <a:rPr lang="ru-RU" dirty="0"/>
              <a:t>, </a:t>
            </a:r>
            <a:r>
              <a:rPr lang="ru-RU" dirty="0" err="1"/>
              <a:t>одан</a:t>
            </a:r>
            <a:r>
              <a:rPr lang="ru-RU" dirty="0"/>
              <a:t> </a:t>
            </a:r>
            <a:r>
              <a:rPr lang="ru-RU" dirty="0" err="1"/>
              <a:t>кейінгі</a:t>
            </a:r>
            <a:r>
              <a:rPr lang="ru-RU" dirty="0"/>
              <a:t> </a:t>
            </a:r>
            <a:r>
              <a:rPr lang="ru-RU" dirty="0" err="1"/>
              <a:t>кезеңдерде</a:t>
            </a:r>
            <a:r>
              <a:rPr lang="ru-RU" dirty="0"/>
              <a:t> </a:t>
            </a:r>
            <a:r>
              <a:rPr lang="ru-RU" dirty="0" err="1"/>
              <a:t>жиі-жиі</a:t>
            </a:r>
            <a:r>
              <a:rPr lang="ru-RU" dirty="0"/>
              <a:t> </a:t>
            </a:r>
            <a:r>
              <a:rPr lang="ru-RU" dirty="0" err="1"/>
              <a:t>бөлшектеніп</a:t>
            </a:r>
            <a:r>
              <a:rPr lang="ru-RU" dirty="0"/>
              <a:t>, </a:t>
            </a:r>
            <a:r>
              <a:rPr lang="ru-RU" dirty="0" err="1"/>
              <a:t>бөлек-бөлек</a:t>
            </a:r>
            <a:r>
              <a:rPr lang="ru-RU" dirty="0"/>
              <a:t> </a:t>
            </a:r>
            <a:r>
              <a:rPr lang="ru-RU" dirty="0" err="1"/>
              <a:t>бектіктер</a:t>
            </a:r>
            <a:r>
              <a:rPr lang="ru-RU" dirty="0"/>
              <a:t> </a:t>
            </a:r>
            <a:r>
              <a:rPr lang="ru-RU" dirty="0" err="1"/>
              <a:t>аясында</a:t>
            </a:r>
            <a:r>
              <a:rPr lang="ru-RU" dirty="0"/>
              <a:t> </a:t>
            </a:r>
            <a:r>
              <a:rPr lang="ru-RU" dirty="0" err="1"/>
              <a:t>өмір</a:t>
            </a:r>
            <a:r>
              <a:rPr lang="ru-RU" dirty="0"/>
              <a:t> </a:t>
            </a:r>
            <a:r>
              <a:rPr lang="ru-RU" dirty="0" err="1"/>
              <a:t>сүріп</a:t>
            </a:r>
            <a:r>
              <a:rPr lang="ru-RU" dirty="0"/>
              <a:t> </a:t>
            </a:r>
            <a:r>
              <a:rPr lang="ru-RU" dirty="0" err="1"/>
              <a:t>келді</a:t>
            </a:r>
            <a:r>
              <a:rPr lang="ru-RU" dirty="0"/>
              <a:t>. </a:t>
            </a:r>
            <a:r>
              <a:rPr lang="ru-RU" dirty="0" err="1"/>
              <a:t>Әрине</a:t>
            </a:r>
            <a:r>
              <a:rPr lang="ru-RU" dirty="0"/>
              <a:t> </a:t>
            </a:r>
            <a:r>
              <a:rPr lang="ru-RU" dirty="0" err="1"/>
              <a:t>әредікте</a:t>
            </a:r>
            <a:r>
              <a:rPr lang="ru-RU" dirty="0"/>
              <a:t> </a:t>
            </a:r>
            <a:r>
              <a:rPr lang="ru-RU" dirty="0" err="1"/>
              <a:t>қайта</a:t>
            </a:r>
            <a:r>
              <a:rPr lang="ru-RU" dirty="0"/>
              <a:t> </a:t>
            </a:r>
            <a:r>
              <a:rPr lang="ru-RU" dirty="0" err="1"/>
              <a:t>бірігуді</a:t>
            </a:r>
            <a:r>
              <a:rPr lang="ru-RU" dirty="0"/>
              <a:t> де </a:t>
            </a:r>
            <a:r>
              <a:rPr lang="ru-RU" dirty="0" err="1"/>
              <a:t>бастарынан</a:t>
            </a:r>
            <a:r>
              <a:rPr lang="ru-RU" dirty="0"/>
              <a:t> </a:t>
            </a:r>
            <a:r>
              <a:rPr lang="ru-RU" dirty="0" err="1"/>
              <a:t>өткерді</a:t>
            </a:r>
            <a:r>
              <a:rPr lang="ru-RU" dirty="0"/>
              <a:t>. </a:t>
            </a:r>
            <a:r>
              <a:rPr lang="ru-RU" dirty="0" err="1"/>
              <a:t>Дегенмен</a:t>
            </a:r>
            <a:r>
              <a:rPr lang="ru-RU" dirty="0"/>
              <a:t> де </a:t>
            </a:r>
            <a:r>
              <a:rPr lang="ru-RU" dirty="0" err="1"/>
              <a:t>бөлек</a:t>
            </a:r>
            <a:r>
              <a:rPr lang="ru-RU" dirty="0"/>
              <a:t> </a:t>
            </a:r>
            <a:r>
              <a:rPr lang="ru-RU" dirty="0" err="1"/>
              <a:t>бектіктерде</a:t>
            </a:r>
            <a:r>
              <a:rPr lang="ru-RU" dirty="0"/>
              <a:t> </a:t>
            </a:r>
            <a:r>
              <a:rPr lang="ru-RU" dirty="0" err="1"/>
              <a:t>өмір</a:t>
            </a:r>
            <a:r>
              <a:rPr lang="ru-RU" dirty="0"/>
              <a:t> </a:t>
            </a:r>
            <a:r>
              <a:rPr lang="ru-RU" dirty="0" err="1"/>
              <a:t>сүрген</a:t>
            </a:r>
            <a:r>
              <a:rPr lang="ru-RU" dirty="0"/>
              <a:t> </a:t>
            </a:r>
            <a:r>
              <a:rPr lang="ru-RU" dirty="0" err="1"/>
              <a:t>уақыттары</a:t>
            </a:r>
            <a:r>
              <a:rPr lang="ru-RU" dirty="0"/>
              <a:t> </a:t>
            </a:r>
            <a:r>
              <a:rPr lang="ru-RU" dirty="0" err="1"/>
              <a:t>көбірек</a:t>
            </a:r>
            <a:r>
              <a:rPr lang="ru-RU" dirty="0"/>
              <a:t> </a:t>
            </a:r>
            <a:r>
              <a:rPr lang="ru-RU" dirty="0" err="1"/>
              <a:t>болғаны</a:t>
            </a:r>
            <a:r>
              <a:rPr lang="ru-RU" dirty="0"/>
              <a:t> </a:t>
            </a:r>
            <a:r>
              <a:rPr lang="ru-RU" dirty="0" err="1"/>
              <a:t>тарихтан</a:t>
            </a:r>
            <a:r>
              <a:rPr lang="ru-RU" dirty="0"/>
              <a:t> </a:t>
            </a:r>
            <a:r>
              <a:rPr lang="ru-RU" dirty="0" err="1"/>
              <a:t>белгілі</a:t>
            </a:r>
            <a:r>
              <a:rPr lang="ru-RU" dirty="0"/>
              <a:t>. </a:t>
            </a:r>
          </a:p>
        </p:txBody>
      </p:sp>
    </p:spTree>
    <p:extLst>
      <p:ext uri="{BB962C8B-B14F-4D97-AF65-F5344CB8AC3E}">
        <p14:creationId xmlns:p14="http://schemas.microsoft.com/office/powerpoint/2010/main" val="3802143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81200" y="1104900"/>
            <a:ext cx="8686800" cy="5072063"/>
          </a:xfrm>
        </p:spPr>
        <p:txBody>
          <a:bodyPr/>
          <a:lstStyle/>
          <a:p>
            <a:pPr marL="0" indent="0">
              <a:buNone/>
            </a:pPr>
            <a:r>
              <a:rPr lang="ru-RU" dirty="0" smtClean="0"/>
              <a:t>  </a:t>
            </a:r>
          </a:p>
          <a:p>
            <a:pPr marL="0" indent="0">
              <a:buNone/>
            </a:pPr>
            <a:r>
              <a:rPr lang="ru-RU" dirty="0" smtClean="0"/>
              <a:t>     </a:t>
            </a:r>
            <a:r>
              <a:rPr lang="ru-RU" dirty="0" err="1" smtClean="0"/>
              <a:t>Тіпті</a:t>
            </a:r>
            <a:r>
              <a:rPr lang="ru-RU" dirty="0" smtClean="0"/>
              <a:t> </a:t>
            </a:r>
            <a:r>
              <a:rPr lang="ru-RU" dirty="0" err="1"/>
              <a:t>қытай</a:t>
            </a:r>
            <a:r>
              <a:rPr lang="ru-RU" dirty="0"/>
              <a:t> </a:t>
            </a:r>
            <a:r>
              <a:rPr lang="ru-RU" dirty="0" err="1"/>
              <a:t>тілінің</a:t>
            </a:r>
            <a:r>
              <a:rPr lang="ru-RU" dirty="0"/>
              <a:t> </a:t>
            </a:r>
            <a:r>
              <a:rPr lang="ru-RU" dirty="0" err="1"/>
              <a:t>бөлек-бөлек</a:t>
            </a:r>
            <a:r>
              <a:rPr lang="ru-RU" dirty="0"/>
              <a:t> </a:t>
            </a:r>
            <a:r>
              <a:rPr lang="ru-RU" dirty="0" err="1"/>
              <a:t>тіл</a:t>
            </a:r>
            <a:r>
              <a:rPr lang="ru-RU" dirty="0"/>
              <a:t> </a:t>
            </a:r>
            <a:r>
              <a:rPr lang="ru-RU" dirty="0" err="1"/>
              <a:t>болып</a:t>
            </a:r>
            <a:r>
              <a:rPr lang="ru-RU" dirty="0"/>
              <a:t> </a:t>
            </a:r>
            <a:r>
              <a:rPr lang="ru-RU" dirty="0" err="1"/>
              <a:t>кететін</a:t>
            </a:r>
            <a:r>
              <a:rPr lang="ru-RU" dirty="0"/>
              <a:t> де </a:t>
            </a:r>
            <a:r>
              <a:rPr lang="ru-RU" dirty="0" err="1"/>
              <a:t>уақыты</a:t>
            </a:r>
            <a:r>
              <a:rPr lang="ru-RU" dirty="0"/>
              <a:t> </a:t>
            </a:r>
            <a:r>
              <a:rPr lang="ru-RU" dirty="0" err="1"/>
              <a:t>болып</a:t>
            </a:r>
            <a:r>
              <a:rPr lang="ru-RU" dirty="0"/>
              <a:t> </a:t>
            </a:r>
            <a:r>
              <a:rPr lang="ru-RU" dirty="0" err="1"/>
              <a:t>еді</a:t>
            </a:r>
            <a:r>
              <a:rPr lang="ru-RU" dirty="0"/>
              <a:t>, </a:t>
            </a:r>
            <a:r>
              <a:rPr lang="ru-RU" dirty="0" err="1"/>
              <a:t>оның</a:t>
            </a:r>
            <a:r>
              <a:rPr lang="ru-RU" dirty="0"/>
              <a:t> </a:t>
            </a:r>
            <a:r>
              <a:rPr lang="ru-RU" dirty="0" err="1"/>
              <a:t>жүзеге</a:t>
            </a:r>
            <a:r>
              <a:rPr lang="ru-RU" dirty="0"/>
              <a:t> </a:t>
            </a:r>
            <a:r>
              <a:rPr lang="ru-RU" dirty="0" err="1"/>
              <a:t>аспауына</a:t>
            </a:r>
            <a:r>
              <a:rPr lang="ru-RU" dirty="0"/>
              <a:t> </a:t>
            </a:r>
            <a:r>
              <a:rPr lang="ru-RU" dirty="0" err="1"/>
              <a:t>бірден-бір</a:t>
            </a:r>
            <a:r>
              <a:rPr lang="ru-RU" dirty="0"/>
              <a:t> </a:t>
            </a:r>
            <a:r>
              <a:rPr lang="ru-RU" dirty="0" err="1"/>
              <a:t>себеп</a:t>
            </a:r>
            <a:r>
              <a:rPr lang="ru-RU" dirty="0"/>
              <a:t> </a:t>
            </a:r>
            <a:r>
              <a:rPr lang="ru-RU" dirty="0" err="1"/>
              <a:t>иероглифті</a:t>
            </a:r>
            <a:r>
              <a:rPr lang="ru-RU" dirty="0"/>
              <a:t> </a:t>
            </a:r>
            <a:r>
              <a:rPr lang="ru-RU" dirty="0" err="1"/>
              <a:t>жазудың</a:t>
            </a:r>
            <a:r>
              <a:rPr lang="ru-RU" dirty="0"/>
              <a:t> «</a:t>
            </a:r>
            <a:r>
              <a:rPr lang="ru-RU" dirty="0" err="1"/>
              <a:t>құдіреті</a:t>
            </a:r>
            <a:r>
              <a:rPr lang="ru-RU" dirty="0"/>
              <a:t>» </a:t>
            </a:r>
            <a:r>
              <a:rPr lang="ru-RU" dirty="0" err="1"/>
              <a:t>болды</a:t>
            </a:r>
            <a:r>
              <a:rPr lang="ru-RU" dirty="0"/>
              <a:t> </a:t>
            </a:r>
            <a:r>
              <a:rPr lang="ru-RU" dirty="0" err="1"/>
              <a:t>деуге</a:t>
            </a:r>
            <a:r>
              <a:rPr lang="ru-RU" dirty="0"/>
              <a:t> </a:t>
            </a:r>
            <a:r>
              <a:rPr lang="ru-RU" dirty="0" err="1"/>
              <a:t>болады</a:t>
            </a:r>
            <a:r>
              <a:rPr lang="ru-RU" dirty="0"/>
              <a:t>. </a:t>
            </a:r>
            <a:r>
              <a:rPr lang="ru-RU" dirty="0" err="1"/>
              <a:t>Ол</a:t>
            </a:r>
            <a:r>
              <a:rPr lang="ru-RU" dirty="0"/>
              <a:t> </a:t>
            </a:r>
            <a:r>
              <a:rPr lang="ru-RU" dirty="0" err="1"/>
              <a:t>болмағанда</a:t>
            </a:r>
            <a:r>
              <a:rPr lang="ru-RU" dirty="0"/>
              <a:t>, </a:t>
            </a:r>
            <a:r>
              <a:rPr lang="ru-RU" dirty="0" err="1"/>
              <a:t>қытай</a:t>
            </a:r>
            <a:r>
              <a:rPr lang="ru-RU" dirty="0"/>
              <a:t> </a:t>
            </a:r>
            <a:r>
              <a:rPr lang="ru-RU" dirty="0" err="1"/>
              <a:t>тілінің</a:t>
            </a:r>
            <a:r>
              <a:rPr lang="ru-RU" dirty="0"/>
              <a:t> </a:t>
            </a:r>
            <a:r>
              <a:rPr lang="ru-RU" dirty="0" err="1"/>
              <a:t>диалектілері</a:t>
            </a:r>
            <a:r>
              <a:rPr lang="ru-RU" dirty="0"/>
              <a:t> </a:t>
            </a:r>
            <a:r>
              <a:rPr lang="ru-RU" dirty="0" err="1"/>
              <a:t>баяғыда-ақ</a:t>
            </a:r>
            <a:r>
              <a:rPr lang="ru-RU" dirty="0"/>
              <a:t> </a:t>
            </a:r>
            <a:r>
              <a:rPr lang="ru-RU" dirty="0" err="1"/>
              <a:t>дербес</a:t>
            </a:r>
            <a:r>
              <a:rPr lang="ru-RU" dirty="0"/>
              <a:t> </a:t>
            </a:r>
            <a:r>
              <a:rPr lang="ru-RU" dirty="0" err="1"/>
              <a:t>тілдер</a:t>
            </a:r>
            <a:r>
              <a:rPr lang="ru-RU" dirty="0"/>
              <a:t> </a:t>
            </a:r>
            <a:r>
              <a:rPr lang="ru-RU" dirty="0" err="1"/>
              <a:t>болып</a:t>
            </a:r>
            <a:r>
              <a:rPr lang="ru-RU" dirty="0"/>
              <a:t> </a:t>
            </a:r>
            <a:r>
              <a:rPr lang="ru-RU" dirty="0" err="1"/>
              <a:t>кеткен</a:t>
            </a:r>
            <a:r>
              <a:rPr lang="ru-RU" dirty="0"/>
              <a:t> </a:t>
            </a:r>
            <a:r>
              <a:rPr lang="ru-RU" dirty="0" err="1"/>
              <a:t>болар</a:t>
            </a:r>
            <a:r>
              <a:rPr lang="ru-RU" dirty="0"/>
              <a:t> </a:t>
            </a:r>
            <a:r>
              <a:rPr lang="ru-RU" dirty="0" err="1"/>
              <a:t>еді</a:t>
            </a:r>
            <a:r>
              <a:rPr lang="ru-RU" dirty="0"/>
              <a:t>. </a:t>
            </a:r>
            <a:r>
              <a:rPr lang="ru-RU" dirty="0" err="1"/>
              <a:t>Ондай</a:t>
            </a:r>
            <a:r>
              <a:rPr lang="ru-RU" dirty="0"/>
              <a:t> </a:t>
            </a:r>
            <a:r>
              <a:rPr lang="ru-RU" dirty="0" err="1"/>
              <a:t>мысалдар</a:t>
            </a:r>
            <a:r>
              <a:rPr lang="ru-RU" dirty="0"/>
              <a:t> </a:t>
            </a:r>
            <a:r>
              <a:rPr lang="ru-RU" dirty="0" err="1"/>
              <a:t>адамзат</a:t>
            </a:r>
            <a:r>
              <a:rPr lang="ru-RU" dirty="0"/>
              <a:t> </a:t>
            </a:r>
            <a:r>
              <a:rPr lang="ru-RU" dirty="0" err="1"/>
              <a:t>қоғамында</a:t>
            </a:r>
            <a:r>
              <a:rPr lang="ru-RU" dirty="0"/>
              <a:t> аз </a:t>
            </a:r>
            <a:r>
              <a:rPr lang="ru-RU" dirty="0" err="1"/>
              <a:t>емес</a:t>
            </a:r>
            <a:r>
              <a:rPr lang="ru-RU" dirty="0"/>
              <a:t>.</a:t>
            </a:r>
          </a:p>
        </p:txBody>
      </p:sp>
    </p:spTree>
    <p:extLst>
      <p:ext uri="{BB962C8B-B14F-4D97-AF65-F5344CB8AC3E}">
        <p14:creationId xmlns:p14="http://schemas.microsoft.com/office/powerpoint/2010/main" val="1274023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82700" y="825500"/>
            <a:ext cx="9956800" cy="5351463"/>
          </a:xfrm>
        </p:spPr>
        <p:txBody>
          <a:bodyPr/>
          <a:lstStyle/>
          <a:p>
            <a:pPr marL="0" indent="0">
              <a:buNone/>
            </a:pPr>
            <a:r>
              <a:rPr lang="ru-RU" dirty="0" smtClean="0"/>
              <a:t>  </a:t>
            </a:r>
            <a:r>
              <a:rPr lang="ru-RU" dirty="0" err="1"/>
              <a:t>Өзге</a:t>
            </a:r>
            <a:r>
              <a:rPr lang="ru-RU" dirty="0"/>
              <a:t> </a:t>
            </a:r>
            <a:r>
              <a:rPr lang="ru-RU" dirty="0" err="1"/>
              <a:t>емес</a:t>
            </a:r>
            <a:r>
              <a:rPr lang="ru-RU" dirty="0"/>
              <a:t>,</a:t>
            </a:r>
            <a:r>
              <a:rPr lang="kk-KZ" dirty="0"/>
              <a:t>моңғұлдарды алып</a:t>
            </a:r>
            <a:r>
              <a:rPr lang="ru-RU" dirty="0"/>
              <a:t> </a:t>
            </a:r>
            <a:r>
              <a:rPr lang="ru-RU" dirty="0" err="1"/>
              <a:t>айтсақ</a:t>
            </a:r>
            <a:r>
              <a:rPr lang="ru-RU" dirty="0"/>
              <a:t>, Х </a:t>
            </a:r>
            <a:r>
              <a:rPr lang="ru-RU" dirty="0" err="1"/>
              <a:t>ғасырдың</a:t>
            </a:r>
            <a:r>
              <a:rPr lang="ru-RU" dirty="0"/>
              <a:t> </a:t>
            </a:r>
            <a:r>
              <a:rPr lang="ru-RU" dirty="0" err="1" smtClean="0"/>
              <a:t>әржақ-бержағында</a:t>
            </a:r>
            <a:r>
              <a:rPr lang="ru-RU" dirty="0" smtClean="0"/>
              <a:t> </a:t>
            </a:r>
            <a:r>
              <a:rPr lang="ru-RU" dirty="0" err="1"/>
              <a:t>жалпы</a:t>
            </a:r>
            <a:r>
              <a:rPr lang="ru-RU" dirty="0"/>
              <a:t> "</a:t>
            </a:r>
            <a:r>
              <a:rPr lang="ru-RU" dirty="0" err="1"/>
              <a:t>моңғұл</a:t>
            </a:r>
            <a:r>
              <a:rPr lang="ru-RU" dirty="0"/>
              <a:t> </a:t>
            </a:r>
            <a:r>
              <a:rPr lang="ru-RU" dirty="0" err="1"/>
              <a:t>тілі</a:t>
            </a:r>
            <a:r>
              <a:rPr lang="ru-RU" dirty="0"/>
              <a:t>" </a:t>
            </a:r>
            <a:r>
              <a:rPr lang="ru-RU" dirty="0" err="1"/>
              <a:t>деген</a:t>
            </a:r>
            <a:r>
              <a:rPr lang="ru-RU" dirty="0"/>
              <a:t> </a:t>
            </a:r>
            <a:r>
              <a:rPr lang="ru-RU" dirty="0" err="1"/>
              <a:t>бір-ақ</a:t>
            </a:r>
            <a:r>
              <a:rPr lang="ru-RU" dirty="0"/>
              <a:t> </a:t>
            </a:r>
            <a:r>
              <a:rPr lang="ru-RU" dirty="0" err="1" smtClean="0"/>
              <a:t>тілек</a:t>
            </a:r>
            <a:r>
              <a:rPr lang="ru-RU" dirty="0" smtClean="0"/>
              <a:t> </a:t>
            </a:r>
            <a:r>
              <a:rPr lang="ru-RU" dirty="0" err="1" smtClean="0"/>
              <a:t>болып</a:t>
            </a:r>
            <a:r>
              <a:rPr lang="ru-RU" dirty="0" smtClean="0"/>
              <a:t> </a:t>
            </a:r>
            <a:r>
              <a:rPr lang="ru-RU" dirty="0" err="1"/>
              <a:t>еді</a:t>
            </a:r>
            <a:r>
              <a:rPr lang="ru-RU" dirty="0"/>
              <a:t>. Х </a:t>
            </a:r>
            <a:r>
              <a:rPr lang="en-US" dirty="0"/>
              <a:t>III </a:t>
            </a:r>
            <a:r>
              <a:rPr lang="ru-RU" dirty="0"/>
              <a:t> </a:t>
            </a:r>
            <a:r>
              <a:rPr lang="ru-RU" dirty="0" err="1"/>
              <a:t>ғасырдан</a:t>
            </a:r>
            <a:r>
              <a:rPr lang="ru-RU" dirty="0"/>
              <a:t> </a:t>
            </a:r>
            <a:r>
              <a:rPr lang="ru-RU" dirty="0" err="1"/>
              <a:t>кейінгі</a:t>
            </a:r>
            <a:r>
              <a:rPr lang="ru-RU" dirty="0"/>
              <a:t> </a:t>
            </a:r>
            <a:r>
              <a:rPr lang="kk-KZ" dirty="0"/>
              <a:t>Шыңғысхан жорығы </a:t>
            </a:r>
            <a:r>
              <a:rPr lang="kk-KZ" dirty="0" smtClean="0"/>
              <a:t>жалпақ </a:t>
            </a:r>
            <a:r>
              <a:rPr lang="ru-RU" dirty="0" smtClean="0"/>
              <a:t>Евразия </a:t>
            </a:r>
            <a:r>
              <a:rPr lang="ru-RU" dirty="0" err="1"/>
              <a:t>құрлығын</a:t>
            </a:r>
            <a:r>
              <a:rPr lang="ru-RU" dirty="0"/>
              <a:t> </a:t>
            </a:r>
            <a:r>
              <a:rPr lang="ru-RU" dirty="0" err="1"/>
              <a:t>жаулап</a:t>
            </a:r>
            <a:r>
              <a:rPr lang="ru-RU" dirty="0"/>
              <a:t> </a:t>
            </a:r>
            <a:r>
              <a:rPr lang="ru-RU" dirty="0" err="1"/>
              <a:t>алып</a:t>
            </a:r>
            <a:r>
              <a:rPr lang="ru-RU" dirty="0"/>
              <a:t>, </a:t>
            </a:r>
            <a:r>
              <a:rPr lang="ru-RU" dirty="0" err="1"/>
              <a:t>өзінің</a:t>
            </a:r>
            <a:r>
              <a:rPr lang="ru-RU" dirty="0"/>
              <a:t> </a:t>
            </a:r>
            <a:r>
              <a:rPr lang="ru-RU" dirty="0" err="1"/>
              <a:t>қанды</a:t>
            </a:r>
            <a:r>
              <a:rPr lang="ru-RU" dirty="0"/>
              <a:t> </a:t>
            </a:r>
            <a:r>
              <a:rPr lang="ru-RU" dirty="0" err="1"/>
              <a:t>әскерлері</a:t>
            </a:r>
            <a:r>
              <a:rPr lang="ru-RU" dirty="0"/>
              <a:t> </a:t>
            </a:r>
            <a:r>
              <a:rPr lang="ru-RU" dirty="0" smtClean="0"/>
              <a:t>мен </a:t>
            </a:r>
            <a:r>
              <a:rPr lang="ru-RU" dirty="0" err="1" smtClean="0"/>
              <a:t>тұрғындарын</a:t>
            </a:r>
            <a:r>
              <a:rPr lang="ru-RU" dirty="0" smtClean="0"/>
              <a:t> </a:t>
            </a:r>
            <a:r>
              <a:rPr lang="ru-RU" dirty="0" err="1"/>
              <a:t>әр</a:t>
            </a:r>
            <a:r>
              <a:rPr lang="ru-RU" dirty="0"/>
              <a:t> </a:t>
            </a:r>
            <a:r>
              <a:rPr lang="ru-RU" dirty="0" err="1"/>
              <a:t>аймаққа</a:t>
            </a:r>
            <a:r>
              <a:rPr lang="ru-RU" dirty="0"/>
              <a:t> </a:t>
            </a:r>
            <a:r>
              <a:rPr lang="ru-RU" dirty="0" err="1"/>
              <a:t>бытыратып</a:t>
            </a:r>
            <a:r>
              <a:rPr lang="ru-RU" dirty="0"/>
              <a:t> </a:t>
            </a:r>
            <a:r>
              <a:rPr lang="ru-RU" dirty="0" err="1"/>
              <a:t>қоныстандырды</a:t>
            </a:r>
            <a:r>
              <a:rPr lang="ru-RU" dirty="0"/>
              <a:t>. </a:t>
            </a:r>
            <a:r>
              <a:rPr lang="ru-RU" dirty="0" err="1"/>
              <a:t>Бұл</a:t>
            </a:r>
            <a:r>
              <a:rPr lang="ru-RU" dirty="0"/>
              <a:t> </a:t>
            </a:r>
            <a:r>
              <a:rPr lang="ru-RU" dirty="0" err="1"/>
              <a:t>монғолтілінің</a:t>
            </a:r>
            <a:r>
              <a:rPr lang="ru-RU" dirty="0"/>
              <a:t> </a:t>
            </a:r>
            <a:r>
              <a:rPr lang="ru-RU" dirty="0" err="1"/>
              <a:t>жергілікті</a:t>
            </a:r>
            <a:r>
              <a:rPr lang="ru-RU" dirty="0"/>
              <a:t> </a:t>
            </a:r>
            <a:r>
              <a:rPr lang="ru-RU" dirty="0" err="1"/>
              <a:t>ерекшелігін</a:t>
            </a:r>
            <a:r>
              <a:rPr lang="ru-RU" dirty="0"/>
              <a:t> </a:t>
            </a:r>
            <a:r>
              <a:rPr lang="ru-RU" dirty="0" err="1"/>
              <a:t>ұлғайта</a:t>
            </a:r>
            <a:r>
              <a:rPr lang="ru-RU" dirty="0"/>
              <a:t> </a:t>
            </a:r>
            <a:r>
              <a:rPr lang="ru-RU" dirty="0" err="1"/>
              <a:t>түсті</a:t>
            </a:r>
            <a:r>
              <a:rPr lang="ru-RU" dirty="0"/>
              <a:t>. Ал империя </a:t>
            </a:r>
            <a:r>
              <a:rPr lang="ru-RU" dirty="0" err="1"/>
              <a:t>күйреп</a:t>
            </a:r>
            <a:r>
              <a:rPr lang="ru-RU" dirty="0"/>
              <a:t>,</a:t>
            </a:r>
            <a:br>
              <a:rPr lang="ru-RU" dirty="0"/>
            </a:br>
            <a:r>
              <a:rPr lang="ru-RU" dirty="0" err="1"/>
              <a:t>жер</a:t>
            </a:r>
            <a:r>
              <a:rPr lang="ru-RU" dirty="0"/>
              <a:t> </a:t>
            </a:r>
            <a:r>
              <a:rPr lang="ru-RU" dirty="0" err="1"/>
              <a:t>бетінің</a:t>
            </a:r>
            <a:r>
              <a:rPr lang="ru-RU" dirty="0"/>
              <a:t> </a:t>
            </a:r>
            <a:r>
              <a:rPr lang="ru-RU" dirty="0" err="1"/>
              <a:t>әр</a:t>
            </a:r>
            <a:r>
              <a:rPr lang="ru-RU" dirty="0"/>
              <a:t> </a:t>
            </a:r>
            <a:r>
              <a:rPr lang="ru-RU" dirty="0" err="1"/>
              <a:t>түпкіріндегі</a:t>
            </a:r>
            <a:r>
              <a:rPr lang="ru-RU" dirty="0"/>
              <a:t> </a:t>
            </a:r>
            <a:r>
              <a:rPr lang="ru-RU" dirty="0" err="1"/>
              <a:t>моңғұлдар</a:t>
            </a:r>
            <a:r>
              <a:rPr lang="ru-RU" dirty="0"/>
              <a:t> </a:t>
            </a:r>
            <a:r>
              <a:rPr lang="ru-RU" dirty="0" err="1"/>
              <a:t>бөлек-бөлек</a:t>
            </a:r>
            <a:r>
              <a:rPr lang="ru-RU" dirty="0"/>
              <a:t> </a:t>
            </a:r>
            <a:r>
              <a:rPr lang="ru-RU" dirty="0" err="1"/>
              <a:t>елдердің</a:t>
            </a:r>
            <a:r>
              <a:rPr lang="ru-RU" dirty="0"/>
              <a:t> </a:t>
            </a:r>
            <a:r>
              <a:rPr lang="ru-RU" dirty="0" err="1"/>
              <a:t>боданы</a:t>
            </a:r>
            <a:r>
              <a:rPr lang="ru-RU" dirty="0"/>
              <a:t/>
            </a:r>
            <a:br>
              <a:rPr lang="ru-RU" dirty="0"/>
            </a:br>
            <a:r>
              <a:rPr lang="ru-RU" dirty="0" err="1"/>
              <a:t>болып</a:t>
            </a:r>
            <a:r>
              <a:rPr lang="ru-RU" dirty="0"/>
              <a:t> </a:t>
            </a:r>
            <a:r>
              <a:rPr lang="ru-RU" dirty="0" err="1"/>
              <a:t>кеткен</a:t>
            </a:r>
            <a:r>
              <a:rPr lang="ru-RU" dirty="0"/>
              <a:t> </a:t>
            </a:r>
            <a:r>
              <a:rPr lang="ru-RU" dirty="0" err="1"/>
              <a:t>кезде</a:t>
            </a:r>
            <a:r>
              <a:rPr lang="ru-RU" dirty="0"/>
              <a:t>, </a:t>
            </a:r>
            <a:r>
              <a:rPr lang="ru-RU" dirty="0" err="1"/>
              <a:t>тілдегі</a:t>
            </a:r>
            <a:r>
              <a:rPr lang="ru-RU" dirty="0"/>
              <a:t> </a:t>
            </a:r>
            <a:r>
              <a:rPr lang="ru-RU" dirty="0" err="1"/>
              <a:t>айырмашылықтар</a:t>
            </a:r>
            <a:r>
              <a:rPr lang="ru-RU" dirty="0"/>
              <a:t> </a:t>
            </a:r>
            <a:r>
              <a:rPr lang="ru-RU" dirty="0" err="1"/>
              <a:t>одан</a:t>
            </a:r>
            <a:r>
              <a:rPr lang="ru-RU" dirty="0"/>
              <a:t> </a:t>
            </a:r>
            <a:r>
              <a:rPr lang="ru-RU" dirty="0" err="1"/>
              <a:t>сайын</a:t>
            </a:r>
            <a:r>
              <a:rPr lang="kk-KZ" dirty="0"/>
              <a:t> ұлғая</a:t>
            </a:r>
            <a:r>
              <a:rPr lang="ru-RU" dirty="0"/>
              <a:t/>
            </a:r>
            <a:br>
              <a:rPr lang="ru-RU" dirty="0"/>
            </a:br>
            <a:r>
              <a:rPr lang="ru-RU" dirty="0" err="1"/>
              <a:t>түсті</a:t>
            </a:r>
            <a:r>
              <a:rPr lang="ru-RU" dirty="0"/>
              <a:t>. </a:t>
            </a:r>
            <a:r>
              <a:rPr lang="ru-RU" dirty="0" err="1"/>
              <a:t>Сөйтіп</a:t>
            </a:r>
            <a:r>
              <a:rPr lang="ru-RU" dirty="0"/>
              <a:t> XYI </a:t>
            </a:r>
            <a:r>
              <a:rPr lang="ru-RU" dirty="0" err="1"/>
              <a:t>ғасырдың</a:t>
            </a:r>
            <a:r>
              <a:rPr lang="ru-RU" dirty="0"/>
              <a:t> </a:t>
            </a:r>
            <a:r>
              <a:rPr lang="ru-RU" dirty="0" err="1"/>
              <a:t>басына</a:t>
            </a:r>
            <a:r>
              <a:rPr lang="ru-RU" dirty="0"/>
              <a:t> </a:t>
            </a:r>
            <a:r>
              <a:rPr lang="ru-RU" dirty="0" err="1"/>
              <a:t>келгенде</a:t>
            </a:r>
            <a:r>
              <a:rPr lang="ru-RU" dirty="0"/>
              <a:t> </a:t>
            </a:r>
            <a:r>
              <a:rPr lang="ru-RU" dirty="0" err="1"/>
              <a:t>біртұтас</a:t>
            </a:r>
            <a:r>
              <a:rPr lang="ru-RU" dirty="0"/>
              <a:t> </a:t>
            </a:r>
            <a:r>
              <a:rPr lang="ru-RU" dirty="0" err="1"/>
              <a:t>моңғ</a:t>
            </a:r>
            <a:r>
              <a:rPr lang="kk-KZ" dirty="0"/>
              <a:t>ұ</a:t>
            </a:r>
            <a:r>
              <a:rPr lang="ru-RU" dirty="0"/>
              <a:t>л </a:t>
            </a:r>
            <a:r>
              <a:rPr lang="ru-RU" dirty="0" err="1"/>
              <a:t>тілі</a:t>
            </a:r>
            <a:r>
              <a:rPr lang="ru-RU" dirty="0"/>
              <a:t/>
            </a:r>
            <a:br>
              <a:rPr lang="ru-RU" dirty="0"/>
            </a:br>
            <a:r>
              <a:rPr lang="ru-RU" dirty="0" err="1"/>
              <a:t>бірнеше</a:t>
            </a:r>
            <a:r>
              <a:rPr lang="ru-RU" dirty="0"/>
              <a:t> </a:t>
            </a:r>
            <a:r>
              <a:rPr lang="ru-RU" dirty="0" err="1"/>
              <a:t>дербес</a:t>
            </a:r>
            <a:r>
              <a:rPr lang="ru-RU" dirty="0"/>
              <a:t> </a:t>
            </a:r>
            <a:r>
              <a:rPr lang="ru-RU" dirty="0" err="1"/>
              <a:t>тілдерге</a:t>
            </a:r>
            <a:r>
              <a:rPr lang="ru-RU" dirty="0"/>
              <a:t> </a:t>
            </a:r>
            <a:r>
              <a:rPr lang="ru-RU" dirty="0" err="1"/>
              <a:t>жіктеліп</a:t>
            </a:r>
            <a:r>
              <a:rPr lang="ru-RU" dirty="0"/>
              <a:t> </a:t>
            </a:r>
            <a:r>
              <a:rPr lang="ru-RU" dirty="0" err="1"/>
              <a:t>кетті</a:t>
            </a:r>
            <a:r>
              <a:rPr lang="ru-RU" dirty="0"/>
              <a:t>.</a:t>
            </a:r>
          </a:p>
        </p:txBody>
      </p:sp>
    </p:spTree>
    <p:extLst>
      <p:ext uri="{BB962C8B-B14F-4D97-AF65-F5344CB8AC3E}">
        <p14:creationId xmlns:p14="http://schemas.microsoft.com/office/powerpoint/2010/main" val="3979026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76400" y="1206500"/>
            <a:ext cx="8026400" cy="4970463"/>
          </a:xfrm>
        </p:spPr>
        <p:txBody>
          <a:bodyPr>
            <a:normAutofit/>
          </a:bodyPr>
          <a:lstStyle/>
          <a:p>
            <a:pPr marL="0" indent="0">
              <a:buNone/>
            </a:pPr>
            <a:r>
              <a:rPr lang="kk-KZ" dirty="0" smtClean="0"/>
              <a:t>  Тілдің </a:t>
            </a:r>
            <a:r>
              <a:rPr lang="kk-KZ" dirty="0"/>
              <a:t>о баста қалайдан-қалай қалыптасқаны туралы ғылымда талас көп.Көзқарас біркелкі емес</a:t>
            </a:r>
            <a:r>
              <a:rPr lang="kk-KZ" dirty="0" smtClean="0"/>
              <a:t>. Діни </a:t>
            </a:r>
            <a:r>
              <a:rPr lang="kk-KZ" dirty="0"/>
              <a:t>ағымдағылар  «тілді адамзатқа бір жаратушы сыйлаған» деп түсіндірсе,марксизмшілдер «тіл еңбек барысында өімрге келді» деп топшылайды</a:t>
            </a:r>
            <a:r>
              <a:rPr lang="kk-KZ" dirty="0" smtClean="0"/>
              <a:t>. Ал </a:t>
            </a:r>
            <a:r>
              <a:rPr lang="kk-KZ" dirty="0"/>
              <a:t>енді тағы бір ағымдағылар «адамзаттың өз бойындағы ерекше мүмкіндіктердің туындысы» деп </a:t>
            </a:r>
            <a:r>
              <a:rPr lang="kk-KZ" dirty="0" smtClean="0"/>
              <a:t>тұжырымдайды.</a:t>
            </a:r>
            <a:endParaRPr lang="ru-RU" dirty="0"/>
          </a:p>
        </p:txBody>
      </p:sp>
    </p:spTree>
    <p:extLst>
      <p:ext uri="{BB962C8B-B14F-4D97-AF65-F5344CB8AC3E}">
        <p14:creationId xmlns:p14="http://schemas.microsoft.com/office/powerpoint/2010/main" val="1889408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62100" y="927100"/>
            <a:ext cx="9626600" cy="5249863"/>
          </a:xfrm>
        </p:spPr>
        <p:txBody>
          <a:bodyPr/>
          <a:lstStyle/>
          <a:p>
            <a:pPr marL="0" indent="0">
              <a:buNone/>
            </a:pPr>
            <a:r>
              <a:rPr lang="ru-RU" dirty="0" smtClean="0"/>
              <a:t>  </a:t>
            </a:r>
            <a:r>
              <a:rPr lang="ru-RU" dirty="0" err="1" smtClean="0"/>
              <a:t>Мысалы</a:t>
            </a:r>
            <a:r>
              <a:rPr lang="ru-RU" dirty="0"/>
              <a:t>, </a:t>
            </a:r>
            <a:r>
              <a:rPr lang="ru-RU" dirty="0" err="1"/>
              <a:t>бүгінгі</a:t>
            </a:r>
            <a:r>
              <a:rPr lang="ru-RU" dirty="0"/>
              <a:t> </a:t>
            </a:r>
            <a:r>
              <a:rPr lang="ru-RU" dirty="0" err="1"/>
              <a:t>моңғұл</a:t>
            </a:r>
            <a:r>
              <a:rPr lang="ru-RU" dirty="0"/>
              <a:t/>
            </a:r>
            <a:br>
              <a:rPr lang="ru-RU" dirty="0"/>
            </a:br>
            <a:r>
              <a:rPr lang="ru-RU" dirty="0" err="1"/>
              <a:t>тілінің</a:t>
            </a:r>
            <a:r>
              <a:rPr lang="ru-RU" dirty="0"/>
              <a:t> </a:t>
            </a:r>
            <a:r>
              <a:rPr lang="ru-RU" dirty="0" err="1"/>
              <a:t>өз</a:t>
            </a:r>
            <a:r>
              <a:rPr lang="ru-RU" dirty="0"/>
              <a:t> </a:t>
            </a:r>
            <a:r>
              <a:rPr lang="ru-RU" dirty="0" err="1"/>
              <a:t>ішіндегі</a:t>
            </a:r>
            <a:r>
              <a:rPr lang="ru-RU" dirty="0"/>
              <a:t> </a:t>
            </a:r>
            <a:r>
              <a:rPr lang="ru-RU" dirty="0" err="1"/>
              <a:t>үлкен</a:t>
            </a:r>
            <a:r>
              <a:rPr lang="ru-RU" dirty="0"/>
              <a:t> </a:t>
            </a:r>
            <a:r>
              <a:rPr lang="ru-RU" dirty="0" err="1"/>
              <a:t>диалекттерді</a:t>
            </a:r>
            <a:r>
              <a:rPr lang="ru-RU" dirty="0"/>
              <a:t> </a:t>
            </a:r>
            <a:r>
              <a:rPr lang="ru-RU" dirty="0" err="1"/>
              <a:t>айтпаған</a:t>
            </a:r>
            <a:r>
              <a:rPr lang="ru-RU" dirty="0"/>
              <a:t> </a:t>
            </a:r>
            <a:r>
              <a:rPr lang="ru-RU" dirty="0" err="1"/>
              <a:t>күннің</a:t>
            </a:r>
            <a:r>
              <a:rPr lang="ru-RU" dirty="0"/>
              <a:t> </a:t>
            </a:r>
            <a:r>
              <a:rPr lang="ru-RU" dirty="0" err="1"/>
              <a:t>өзінде</a:t>
            </a:r>
            <a:r>
              <a:rPr lang="ru-RU" dirty="0"/>
              <a:t>,</a:t>
            </a:r>
            <a:br>
              <a:rPr lang="ru-RU" dirty="0"/>
            </a:br>
            <a:r>
              <a:rPr lang="ru-RU" dirty="0" err="1"/>
              <a:t>Ауғанстандағы</a:t>
            </a:r>
            <a:r>
              <a:rPr lang="ru-RU" dirty="0"/>
              <a:t> </a:t>
            </a:r>
            <a:r>
              <a:rPr lang="ru-RU" dirty="0" err="1"/>
              <a:t>моғ</a:t>
            </a:r>
            <a:r>
              <a:rPr lang="kk-KZ" dirty="0"/>
              <a:t>ұ</a:t>
            </a:r>
            <a:r>
              <a:rPr lang="ru-RU" dirty="0"/>
              <a:t>л </a:t>
            </a:r>
            <a:r>
              <a:rPr lang="ru-RU" dirty="0" err="1"/>
              <a:t>тілін</a:t>
            </a:r>
            <a:r>
              <a:rPr lang="ru-RU" dirty="0"/>
              <a:t>, </a:t>
            </a:r>
            <a:r>
              <a:rPr lang="ru-RU" dirty="0" err="1"/>
              <a:t>Ресейдегі</a:t>
            </a:r>
            <a:r>
              <a:rPr lang="ru-RU" dirty="0"/>
              <a:t> </a:t>
            </a:r>
            <a:r>
              <a:rPr lang="ru-RU" dirty="0" err="1"/>
              <a:t>қалмақ</a:t>
            </a:r>
            <a:r>
              <a:rPr lang="ru-RU" dirty="0"/>
              <a:t> </a:t>
            </a:r>
            <a:r>
              <a:rPr lang="ru-RU" dirty="0" err="1"/>
              <a:t>тілін</a:t>
            </a:r>
            <a:r>
              <a:rPr lang="ru-RU" dirty="0"/>
              <a:t>, </a:t>
            </a:r>
            <a:r>
              <a:rPr lang="ru-RU" dirty="0" err="1"/>
              <a:t>Қытайдағы</a:t>
            </a:r>
            <a:r>
              <a:rPr lang="ru-RU" dirty="0"/>
              <a:t/>
            </a:r>
            <a:br>
              <a:rPr lang="ru-RU" dirty="0"/>
            </a:br>
            <a:r>
              <a:rPr lang="ru-RU" dirty="0" err="1"/>
              <a:t>дуңшаң</a:t>
            </a:r>
            <a:r>
              <a:rPr lang="ru-RU" dirty="0"/>
              <a:t> </a:t>
            </a:r>
            <a:r>
              <a:rPr lang="ru-RU" dirty="0" err="1"/>
              <a:t>және</a:t>
            </a:r>
            <a:r>
              <a:rPr lang="ru-RU" dirty="0"/>
              <a:t> </a:t>
            </a:r>
            <a:r>
              <a:rPr lang="ru-RU" dirty="0" err="1"/>
              <a:t>жағар</a:t>
            </a:r>
            <a:r>
              <a:rPr lang="ru-RU" dirty="0"/>
              <a:t> </a:t>
            </a:r>
            <a:r>
              <a:rPr lang="ru-RU" dirty="0" err="1"/>
              <a:t>тілін</a:t>
            </a:r>
            <a:r>
              <a:rPr lang="ru-RU" dirty="0"/>
              <a:t> </a:t>
            </a:r>
            <a:r>
              <a:rPr lang="ru-RU" dirty="0" err="1"/>
              <a:t>өз</a:t>
            </a:r>
            <a:r>
              <a:rPr lang="ru-RU" dirty="0"/>
              <a:t> </a:t>
            </a:r>
            <a:r>
              <a:rPr lang="ru-RU" dirty="0" err="1"/>
              <a:t>алдына</a:t>
            </a:r>
            <a:r>
              <a:rPr lang="ru-RU" dirty="0"/>
              <a:t> </a:t>
            </a:r>
            <a:r>
              <a:rPr lang="ru-RU" dirty="0" err="1"/>
              <a:t>дербес</a:t>
            </a:r>
            <a:r>
              <a:rPr lang="ru-RU" dirty="0"/>
              <a:t> </a:t>
            </a:r>
            <a:r>
              <a:rPr lang="ru-RU" dirty="0" err="1"/>
              <a:t>тіл</a:t>
            </a:r>
            <a:r>
              <a:rPr lang="ru-RU" dirty="0"/>
              <a:t> </a:t>
            </a:r>
            <a:r>
              <a:rPr lang="ru-RU" dirty="0" err="1"/>
              <a:t>емес</a:t>
            </a:r>
            <a:r>
              <a:rPr lang="ru-RU" dirty="0"/>
              <a:t> </a:t>
            </a:r>
            <a:r>
              <a:rPr lang="ru-RU" dirty="0" err="1"/>
              <a:t>деп</a:t>
            </a:r>
            <a:r>
              <a:rPr lang="ru-RU" dirty="0"/>
              <a:t> </a:t>
            </a:r>
            <a:r>
              <a:rPr lang="ru-RU" dirty="0" err="1"/>
              <a:t>кім</a:t>
            </a:r>
            <a:r>
              <a:rPr lang="ru-RU" dirty="0"/>
              <a:t> </a:t>
            </a:r>
            <a:r>
              <a:rPr lang="ru-RU" dirty="0" err="1"/>
              <a:t>айта</a:t>
            </a:r>
            <a:r>
              <a:rPr lang="ru-RU" dirty="0"/>
              <a:t/>
            </a:r>
            <a:br>
              <a:rPr lang="ru-RU" dirty="0"/>
            </a:br>
            <a:r>
              <a:rPr lang="ru-RU" dirty="0" err="1"/>
              <a:t>алады</a:t>
            </a:r>
            <a:r>
              <a:rPr lang="ru-RU" dirty="0"/>
              <a:t>?! </a:t>
            </a:r>
            <a:r>
              <a:rPr lang="ru-RU" dirty="0" err="1"/>
              <a:t>Тілдің</a:t>
            </a:r>
            <a:r>
              <a:rPr lang="ru-RU" dirty="0"/>
              <a:t> </a:t>
            </a:r>
            <a:r>
              <a:rPr lang="ru-RU" dirty="0" err="1"/>
              <a:t>бұндай</a:t>
            </a:r>
            <a:r>
              <a:rPr lang="ru-RU" dirty="0"/>
              <a:t> </a:t>
            </a:r>
            <a:r>
              <a:rPr lang="ru-RU" dirty="0" err="1"/>
              <a:t>бөлшектену</a:t>
            </a:r>
            <a:r>
              <a:rPr lang="ru-RU" dirty="0"/>
              <a:t> </a:t>
            </a:r>
            <a:r>
              <a:rPr lang="ru-RU" dirty="0" err="1"/>
              <a:t>процесіне</a:t>
            </a:r>
            <a:r>
              <a:rPr lang="ru-RU" dirty="0"/>
              <a:t> </a:t>
            </a:r>
            <a:r>
              <a:rPr lang="ru-RU" dirty="0" err="1"/>
              <a:t>мысал</a:t>
            </a:r>
            <a:r>
              <a:rPr lang="ru-RU" dirty="0"/>
              <a:t> </a:t>
            </a:r>
            <a:r>
              <a:rPr lang="ru-RU" dirty="0" err="1"/>
              <a:t>ретінде</a:t>
            </a:r>
            <a:r>
              <a:rPr lang="ru-RU" dirty="0"/>
              <a:t> </a:t>
            </a:r>
            <a:r>
              <a:rPr lang="ru-RU" dirty="0" err="1"/>
              <a:t>ежелгі</a:t>
            </a:r>
            <a:r>
              <a:rPr lang="ru-RU" dirty="0"/>
              <a:t/>
            </a:r>
            <a:br>
              <a:rPr lang="ru-RU" dirty="0"/>
            </a:br>
            <a:r>
              <a:rPr lang="ru-RU" dirty="0" err="1"/>
              <a:t>түрік</a:t>
            </a:r>
            <a:r>
              <a:rPr lang="ru-RU" dirty="0"/>
              <a:t> </a:t>
            </a:r>
            <a:r>
              <a:rPr lang="ru-RU" dirty="0" err="1"/>
              <a:t>тілінен</a:t>
            </a:r>
            <a:r>
              <a:rPr lang="ru-RU" dirty="0"/>
              <a:t> </a:t>
            </a:r>
            <a:r>
              <a:rPr lang="ru-RU" dirty="0" err="1"/>
              <a:t>бөлшектеніп</a:t>
            </a:r>
            <a:r>
              <a:rPr lang="ru-RU" dirty="0"/>
              <a:t> </a:t>
            </a:r>
            <a:r>
              <a:rPr lang="ru-RU" dirty="0" err="1"/>
              <a:t>шыққан</a:t>
            </a:r>
            <a:r>
              <a:rPr lang="ru-RU" dirty="0"/>
              <a:t> </a:t>
            </a:r>
            <a:r>
              <a:rPr lang="ru-RU" dirty="0" err="1"/>
              <a:t>бүгінгі</a:t>
            </a:r>
            <a:r>
              <a:rPr lang="ru-RU" dirty="0"/>
              <a:t> </a:t>
            </a:r>
            <a:r>
              <a:rPr lang="ru-RU" dirty="0" err="1"/>
              <a:t>түрік</a:t>
            </a:r>
            <a:r>
              <a:rPr lang="ru-RU" dirty="0"/>
              <a:t> </a:t>
            </a:r>
            <a:r>
              <a:rPr lang="ru-RU" dirty="0" err="1"/>
              <a:t>халықтарының</a:t>
            </a:r>
            <a:r>
              <a:rPr lang="ru-RU" dirty="0"/>
              <a:t/>
            </a:r>
            <a:br>
              <a:rPr lang="ru-RU" dirty="0"/>
            </a:br>
            <a:r>
              <a:rPr lang="ru-RU" dirty="0" err="1"/>
              <a:t>дербес</a:t>
            </a:r>
            <a:r>
              <a:rPr lang="ru-RU" dirty="0"/>
              <a:t> </a:t>
            </a:r>
            <a:r>
              <a:rPr lang="ru-RU" dirty="0" err="1"/>
              <a:t>тілдерін</a:t>
            </a:r>
            <a:r>
              <a:rPr lang="ru-RU" dirty="0"/>
              <a:t> </a:t>
            </a:r>
            <a:r>
              <a:rPr lang="ru-RU" dirty="0" err="1"/>
              <a:t>айтуға</a:t>
            </a:r>
            <a:r>
              <a:rPr lang="ru-RU" dirty="0"/>
              <a:t> да </a:t>
            </a:r>
            <a:r>
              <a:rPr lang="ru-RU" dirty="0" err="1"/>
              <a:t>болады</a:t>
            </a:r>
            <a:r>
              <a:rPr lang="ru-RU" dirty="0"/>
              <a:t>. </a:t>
            </a:r>
            <a:r>
              <a:rPr lang="ru-RU" dirty="0" err="1"/>
              <a:t>Мінеки</a:t>
            </a:r>
            <a:r>
              <a:rPr lang="ru-RU" dirty="0"/>
              <a:t> </a:t>
            </a:r>
            <a:r>
              <a:rPr lang="ru-RU" dirty="0" err="1"/>
              <a:t>қоғамның</a:t>
            </a:r>
            <a:r>
              <a:rPr lang="ru-RU" dirty="0"/>
              <a:t> </a:t>
            </a:r>
            <a:r>
              <a:rPr lang="ru-RU" dirty="0" err="1"/>
              <a:t>бөлшектенуі</a:t>
            </a:r>
            <a:r>
              <a:rPr lang="ru-RU" dirty="0"/>
              <a:t/>
            </a:r>
            <a:br>
              <a:rPr lang="ru-RU" dirty="0"/>
            </a:br>
            <a:r>
              <a:rPr lang="ru-RU" dirty="0" err="1"/>
              <a:t>диалекттердің</a:t>
            </a:r>
            <a:r>
              <a:rPr lang="ru-RU" dirty="0"/>
              <a:t> </a:t>
            </a:r>
            <a:r>
              <a:rPr lang="ru-RU" dirty="0" err="1"/>
              <a:t>өмірге</a:t>
            </a:r>
            <a:r>
              <a:rPr lang="ru-RU" dirty="0"/>
              <a:t> </a:t>
            </a:r>
            <a:r>
              <a:rPr lang="ru-RU" dirty="0" err="1"/>
              <a:t>келуіне</a:t>
            </a:r>
            <a:r>
              <a:rPr lang="ru-RU" dirty="0"/>
              <a:t>, </a:t>
            </a:r>
            <a:r>
              <a:rPr lang="ru-RU" dirty="0" err="1"/>
              <a:t>тіпті</a:t>
            </a:r>
            <a:r>
              <a:rPr lang="ru-RU" dirty="0"/>
              <a:t> </a:t>
            </a:r>
            <a:r>
              <a:rPr lang="ru-RU" dirty="0" err="1"/>
              <a:t>бір</a:t>
            </a:r>
            <a:r>
              <a:rPr lang="ru-RU" dirty="0"/>
              <a:t> </a:t>
            </a:r>
            <a:r>
              <a:rPr lang="ru-RU" dirty="0" err="1"/>
              <a:t>тілдің</a:t>
            </a:r>
            <a:r>
              <a:rPr lang="ru-RU" dirty="0"/>
              <a:t> </a:t>
            </a:r>
            <a:r>
              <a:rPr lang="ru-RU" dirty="0" err="1"/>
              <a:t>басқа</a:t>
            </a:r>
            <a:r>
              <a:rPr lang="ru-RU" dirty="0"/>
              <a:t> </a:t>
            </a:r>
            <a:r>
              <a:rPr lang="ru-RU" dirty="0" err="1"/>
              <a:t>тілдерге</a:t>
            </a:r>
            <a:r>
              <a:rPr lang="ru-RU" dirty="0"/>
              <a:t/>
            </a:r>
            <a:br>
              <a:rPr lang="ru-RU" dirty="0"/>
            </a:br>
            <a:r>
              <a:rPr lang="ru-RU" dirty="0" err="1"/>
              <a:t>жіктелуіне</a:t>
            </a:r>
            <a:r>
              <a:rPr lang="ru-RU" dirty="0"/>
              <a:t> </a:t>
            </a:r>
            <a:r>
              <a:rPr lang="ru-RU" dirty="0" err="1"/>
              <a:t>мұрындық</a:t>
            </a:r>
            <a:r>
              <a:rPr lang="ru-RU" dirty="0"/>
              <a:t> </a:t>
            </a:r>
            <a:r>
              <a:rPr lang="ru-RU" dirty="0" err="1"/>
              <a:t>болады</a:t>
            </a:r>
            <a:r>
              <a:rPr lang="ru-RU" dirty="0"/>
              <a:t> </a:t>
            </a:r>
            <a:r>
              <a:rPr lang="ru-RU" dirty="0" err="1"/>
              <a:t>деген</a:t>
            </a:r>
            <a:r>
              <a:rPr lang="ru-RU" dirty="0"/>
              <a:t> </a:t>
            </a:r>
            <a:r>
              <a:rPr lang="ru-RU" dirty="0" err="1"/>
              <a:t>сөз</a:t>
            </a:r>
            <a:r>
              <a:rPr lang="ru-RU" dirty="0"/>
              <a:t>.</a:t>
            </a:r>
            <a:br>
              <a:rPr lang="ru-RU" dirty="0"/>
            </a:br>
            <a:endParaRPr lang="ru-RU" dirty="0"/>
          </a:p>
        </p:txBody>
      </p:sp>
    </p:spTree>
    <p:extLst>
      <p:ext uri="{BB962C8B-B14F-4D97-AF65-F5344CB8AC3E}">
        <p14:creationId xmlns:p14="http://schemas.microsoft.com/office/powerpoint/2010/main" val="4050432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55800" y="1016000"/>
            <a:ext cx="8966200" cy="5160963"/>
          </a:xfrm>
        </p:spPr>
        <p:txBody>
          <a:bodyPr/>
          <a:lstStyle/>
          <a:p>
            <a:pPr marL="0" indent="0">
              <a:buNone/>
            </a:pPr>
            <a:r>
              <a:rPr lang="kk-KZ" dirty="0" smtClean="0"/>
              <a:t>   Ал </a:t>
            </a:r>
            <a:r>
              <a:rPr lang="kk-KZ" dirty="0"/>
              <a:t>жоғарыда айтқанымыздай, қытай тілінің өзге тілдерге мүлде жіктеліп</a:t>
            </a:r>
            <a:br>
              <a:rPr lang="kk-KZ" dirty="0"/>
            </a:br>
            <a:r>
              <a:rPr lang="kk-KZ" dirty="0"/>
              <a:t>кетпеуінің бір себебі, қытай иероглифтік жазуында жатса, тағы бір</a:t>
            </a:r>
            <a:br>
              <a:rPr lang="kk-KZ" dirty="0"/>
            </a:br>
            <a:r>
              <a:rPr lang="kk-KZ" dirty="0"/>
              <a:t>себебі қытай қоғамының тұрақты түрде бүкілдей бөлшектеніп</a:t>
            </a:r>
            <a:br>
              <a:rPr lang="kk-KZ" dirty="0"/>
            </a:br>
            <a:r>
              <a:rPr lang="kk-KZ" dirty="0"/>
              <a:t>кетпегендігінің әсерінен болды деуге болады. </a:t>
            </a:r>
            <a:r>
              <a:rPr lang="ru-RU" dirty="0" err="1"/>
              <a:t>Сондықтан</a:t>
            </a:r>
            <a:r>
              <a:rPr lang="ru-RU" dirty="0"/>
              <a:t> </a:t>
            </a:r>
            <a:r>
              <a:rPr lang="ru-RU" dirty="0" err="1"/>
              <a:t>қытай</a:t>
            </a:r>
            <a:r>
              <a:rPr lang="ru-RU" dirty="0"/>
              <a:t/>
            </a:r>
            <a:br>
              <a:rPr lang="ru-RU" dirty="0"/>
            </a:br>
            <a:r>
              <a:rPr lang="ru-RU" dirty="0" err="1"/>
              <a:t>тіліндегі</a:t>
            </a:r>
            <a:r>
              <a:rPr lang="ru-RU" dirty="0"/>
              <a:t> </a:t>
            </a:r>
            <a:r>
              <a:rPr lang="ru-RU" dirty="0" err="1"/>
              <a:t>бөгделену</a:t>
            </a:r>
            <a:r>
              <a:rPr lang="ru-RU" dirty="0"/>
              <a:t> мен </a:t>
            </a:r>
            <a:r>
              <a:rPr lang="ru-RU" dirty="0" err="1"/>
              <a:t>бөлшектену</a:t>
            </a:r>
            <a:r>
              <a:rPr lang="ru-RU" dirty="0"/>
              <a:t> тек диалект </a:t>
            </a:r>
            <a:r>
              <a:rPr lang="ru-RU" dirty="0" err="1"/>
              <a:t>деңгейінде</a:t>
            </a:r>
            <a:r>
              <a:rPr lang="ru-RU" dirty="0"/>
              <a:t> </a:t>
            </a:r>
            <a:r>
              <a:rPr lang="ru-RU" dirty="0" err="1"/>
              <a:t>қалды</a:t>
            </a:r>
            <a:r>
              <a:rPr lang="ru-RU" dirty="0"/>
              <a:t>.</a:t>
            </a:r>
            <a:br>
              <a:rPr lang="ru-RU" dirty="0"/>
            </a:br>
            <a:endParaRPr lang="ru-RU" dirty="0"/>
          </a:p>
        </p:txBody>
      </p:sp>
    </p:spTree>
    <p:extLst>
      <p:ext uri="{BB962C8B-B14F-4D97-AF65-F5344CB8AC3E}">
        <p14:creationId xmlns:p14="http://schemas.microsoft.com/office/powerpoint/2010/main" val="15789407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            </a:t>
            </a:r>
            <a:r>
              <a:rPr lang="en-US" b="1" dirty="0" smtClean="0"/>
              <a:t>II</a:t>
            </a:r>
            <a:r>
              <a:rPr lang="ru-RU" b="1" dirty="0"/>
              <a:t>. 1. Диалект </a:t>
            </a:r>
            <a:r>
              <a:rPr lang="ru-RU" b="1" dirty="0" err="1"/>
              <a:t>дегеніміз</a:t>
            </a:r>
            <a:r>
              <a:rPr lang="ru-RU" b="1" dirty="0"/>
              <a:t> не?</a:t>
            </a:r>
          </a:p>
        </p:txBody>
      </p:sp>
      <p:sp>
        <p:nvSpPr>
          <p:cNvPr id="3" name="Объект 2"/>
          <p:cNvSpPr>
            <a:spLocks noGrp="1"/>
          </p:cNvSpPr>
          <p:nvPr>
            <p:ph idx="1"/>
          </p:nvPr>
        </p:nvSpPr>
        <p:spPr>
          <a:xfrm>
            <a:off x="1765300" y="1825625"/>
            <a:ext cx="8128000" cy="4351338"/>
          </a:xfrm>
        </p:spPr>
        <p:txBody>
          <a:bodyPr/>
          <a:lstStyle/>
          <a:p>
            <a:pPr marL="0" indent="0">
              <a:buNone/>
            </a:pPr>
            <a:r>
              <a:rPr lang="ru-RU" dirty="0" smtClean="0"/>
              <a:t>        Диалект </a:t>
            </a:r>
            <a:r>
              <a:rPr lang="ru-RU" dirty="0" err="1"/>
              <a:t>дегеніміз</a:t>
            </a:r>
            <a:r>
              <a:rPr lang="ru-RU" dirty="0"/>
              <a:t> - </a:t>
            </a:r>
            <a:r>
              <a:rPr lang="ru-RU" dirty="0" err="1"/>
              <a:t>бір</a:t>
            </a:r>
            <a:r>
              <a:rPr lang="ru-RU" dirty="0"/>
              <a:t> </a:t>
            </a:r>
            <a:r>
              <a:rPr lang="ru-RU" dirty="0" err="1"/>
              <a:t>тілдің</a:t>
            </a:r>
            <a:r>
              <a:rPr lang="ru-RU" dirty="0"/>
              <a:t> </a:t>
            </a:r>
            <a:r>
              <a:rPr lang="ru-RU" dirty="0" err="1"/>
              <a:t>әр</a:t>
            </a:r>
            <a:r>
              <a:rPr lang="ru-RU" dirty="0"/>
              <a:t> </a:t>
            </a:r>
            <a:r>
              <a:rPr lang="ru-RU" dirty="0" err="1"/>
              <a:t>басқа</a:t>
            </a:r>
            <a:r>
              <a:rPr lang="ru-RU" dirty="0"/>
              <a:t> </a:t>
            </a:r>
            <a:r>
              <a:rPr lang="ru-RU" dirty="0" err="1"/>
              <a:t>өңірде</a:t>
            </a:r>
            <a:r>
              <a:rPr lang="ru-RU" dirty="0"/>
              <a:t> </a:t>
            </a:r>
            <a:r>
              <a:rPr lang="ru-RU" dirty="0" err="1"/>
              <a:t>әртүрлі</a:t>
            </a:r>
            <a:r>
              <a:rPr lang="ru-RU" dirty="0"/>
              <a:t> </a:t>
            </a:r>
            <a:r>
              <a:rPr lang="ru-RU" dirty="0" err="1" smtClean="0"/>
              <a:t>сипатта</a:t>
            </a:r>
            <a:r>
              <a:rPr lang="ru-RU" dirty="0" smtClean="0"/>
              <a:t> </a:t>
            </a:r>
            <a:r>
              <a:rPr lang="ru-RU" dirty="0" err="1" smtClean="0"/>
              <a:t>қалыптасқан</a:t>
            </a:r>
            <a:r>
              <a:rPr lang="ru-RU" dirty="0"/>
              <a:t>, </a:t>
            </a:r>
            <a:r>
              <a:rPr lang="ru-RU" dirty="0" err="1"/>
              <a:t>бір-біріне</a:t>
            </a:r>
            <a:r>
              <a:rPr lang="ru-RU" dirty="0"/>
              <a:t> </a:t>
            </a:r>
            <a:r>
              <a:rPr lang="ru-RU" dirty="0" err="1"/>
              <a:t>ұқсамайтын</a:t>
            </a:r>
            <a:r>
              <a:rPr lang="ru-RU" dirty="0"/>
              <a:t> </a:t>
            </a:r>
            <a:r>
              <a:rPr lang="ru-RU" dirty="0" err="1"/>
              <a:t>жергілікті</a:t>
            </a:r>
            <a:r>
              <a:rPr lang="ru-RU" dirty="0"/>
              <a:t> </a:t>
            </a:r>
            <a:r>
              <a:rPr lang="ru-RU" dirty="0" err="1" smtClean="0"/>
              <a:t>ерекшелігі</a:t>
            </a:r>
            <a:r>
              <a:rPr lang="ru-RU" dirty="0"/>
              <a:t>. </a:t>
            </a:r>
            <a:r>
              <a:rPr lang="ru-RU" dirty="0" err="1" smtClean="0"/>
              <a:t>Әдетте</a:t>
            </a:r>
            <a:r>
              <a:rPr lang="ru-RU" dirty="0" smtClean="0"/>
              <a:t> </a:t>
            </a:r>
            <a:r>
              <a:rPr lang="ru-RU" dirty="0" err="1" smtClean="0"/>
              <a:t>адам</a:t>
            </a:r>
            <a:r>
              <a:rPr lang="ru-RU" dirty="0" smtClean="0"/>
              <a:t> </a:t>
            </a:r>
            <a:r>
              <a:rPr lang="ru-RU" dirty="0"/>
              <a:t>саны мол, </a:t>
            </a:r>
            <a:r>
              <a:rPr lang="ru-RU" dirty="0" err="1"/>
              <a:t>территориясы</a:t>
            </a:r>
            <a:r>
              <a:rPr lang="ru-RU" dirty="0"/>
              <a:t> </a:t>
            </a:r>
            <a:r>
              <a:rPr lang="ru-RU" dirty="0" err="1"/>
              <a:t>үлкен</a:t>
            </a:r>
            <a:r>
              <a:rPr lang="ru-RU" dirty="0"/>
              <a:t> </a:t>
            </a:r>
            <a:r>
              <a:rPr lang="ru-RU" dirty="0" err="1"/>
              <a:t>халықтар</a:t>
            </a:r>
            <a:r>
              <a:rPr lang="ru-RU" dirty="0"/>
              <a:t> </a:t>
            </a:r>
            <a:r>
              <a:rPr lang="ru-RU" dirty="0" err="1"/>
              <a:t>тілінің</a:t>
            </a:r>
            <a:r>
              <a:rPr lang="ru-RU" dirty="0"/>
              <a:t> </a:t>
            </a:r>
            <a:r>
              <a:rPr lang="ru-RU" dirty="0" err="1"/>
              <a:t>бәрінде</a:t>
            </a:r>
            <a:r>
              <a:rPr lang="ru-RU" dirty="0"/>
              <a:t> </a:t>
            </a:r>
            <a:r>
              <a:rPr lang="ru-RU" dirty="0" err="1" smtClean="0"/>
              <a:t>дерлік</a:t>
            </a:r>
            <a:r>
              <a:rPr lang="ru-RU" dirty="0"/>
              <a:t> </a:t>
            </a:r>
            <a:r>
              <a:rPr lang="ru-RU" dirty="0" smtClean="0"/>
              <a:t> диалект </a:t>
            </a:r>
            <a:r>
              <a:rPr lang="ru-RU" dirty="0" err="1"/>
              <a:t>болады</a:t>
            </a:r>
            <a:r>
              <a:rPr lang="ru-RU" dirty="0"/>
              <a:t>.</a:t>
            </a:r>
          </a:p>
          <a:p>
            <a:endParaRPr lang="ru-RU" dirty="0"/>
          </a:p>
        </p:txBody>
      </p:sp>
    </p:spTree>
    <p:extLst>
      <p:ext uri="{BB962C8B-B14F-4D97-AF65-F5344CB8AC3E}">
        <p14:creationId xmlns:p14="http://schemas.microsoft.com/office/powerpoint/2010/main" val="40669211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03400" y="1181100"/>
            <a:ext cx="8242300" cy="4995863"/>
          </a:xfrm>
        </p:spPr>
        <p:txBody>
          <a:bodyPr/>
          <a:lstStyle/>
          <a:p>
            <a:pPr marL="0" indent="0">
              <a:buNone/>
            </a:pPr>
            <a:r>
              <a:rPr lang="ru-RU" dirty="0" smtClean="0"/>
              <a:t>    </a:t>
            </a:r>
            <a:r>
              <a:rPr lang="ru-RU" dirty="0" err="1" smtClean="0"/>
              <a:t>Диалекттер</a:t>
            </a:r>
            <a:r>
              <a:rPr lang="ru-RU" dirty="0" smtClean="0"/>
              <a:t> </a:t>
            </a:r>
            <a:r>
              <a:rPr lang="ru-RU" dirty="0" err="1"/>
              <a:t>айырмашылығы</a:t>
            </a:r>
            <a:r>
              <a:rPr lang="ru-RU" dirty="0"/>
              <a:t> </a:t>
            </a:r>
            <a:r>
              <a:rPr lang="ru-RU" dirty="0" err="1"/>
              <a:t>ең</a:t>
            </a:r>
            <a:r>
              <a:rPr lang="ru-RU" dirty="0"/>
              <a:t> </a:t>
            </a:r>
            <a:r>
              <a:rPr lang="ru-RU" dirty="0" err="1"/>
              <a:t>әуелі</a:t>
            </a:r>
            <a:r>
              <a:rPr lang="ru-RU" dirty="0"/>
              <a:t> </a:t>
            </a:r>
            <a:r>
              <a:rPr lang="ru-RU" dirty="0" err="1"/>
              <a:t>тілдің</a:t>
            </a:r>
            <a:r>
              <a:rPr lang="ru-RU" dirty="0"/>
              <a:t> </a:t>
            </a:r>
            <a:r>
              <a:rPr lang="ru-RU" dirty="0" err="1"/>
              <a:t>фонетикалық</a:t>
            </a:r>
            <a:r>
              <a:rPr lang="ru-RU" dirty="0"/>
              <a:t/>
            </a:r>
            <a:br>
              <a:rPr lang="ru-RU" dirty="0"/>
            </a:br>
            <a:r>
              <a:rPr lang="ru-RU" dirty="0" err="1"/>
              <a:t>жағынан</a:t>
            </a:r>
            <a:r>
              <a:rPr lang="ru-RU" dirty="0"/>
              <a:t> </a:t>
            </a:r>
            <a:r>
              <a:rPr lang="ru-RU" dirty="0" err="1"/>
              <a:t>байқалады</a:t>
            </a:r>
            <a:r>
              <a:rPr lang="ru-RU" dirty="0"/>
              <a:t>. </a:t>
            </a:r>
            <a:r>
              <a:rPr lang="ru-RU" dirty="0" err="1"/>
              <a:t>Себебі</a:t>
            </a:r>
            <a:r>
              <a:rPr lang="ru-RU" dirty="0"/>
              <a:t> </a:t>
            </a:r>
            <a:r>
              <a:rPr lang="ru-RU" dirty="0" err="1"/>
              <a:t>сөздердің</a:t>
            </a:r>
            <a:r>
              <a:rPr lang="ru-RU" dirty="0"/>
              <a:t> а</a:t>
            </a:r>
            <a:r>
              <a:rPr lang="kk-KZ" dirty="0"/>
              <a:t>йтылу немесе жазылу жағындағы</a:t>
            </a:r>
            <a:r>
              <a:rPr lang="ru-RU" dirty="0"/>
              <a:t/>
            </a:r>
            <a:br>
              <a:rPr lang="ru-RU" dirty="0"/>
            </a:br>
            <a:r>
              <a:rPr lang="ru-RU" dirty="0" err="1"/>
              <a:t>өзгешелік</a:t>
            </a:r>
            <a:r>
              <a:rPr lang="ru-RU" dirty="0"/>
              <a:t> </a:t>
            </a:r>
            <a:r>
              <a:rPr lang="ru-RU" dirty="0" err="1"/>
              <a:t>көбінде</a:t>
            </a:r>
            <a:r>
              <a:rPr lang="ru-RU" dirty="0"/>
              <a:t> </a:t>
            </a:r>
            <a:r>
              <a:rPr lang="ru-RU" dirty="0" err="1"/>
              <a:t>тілдік</a:t>
            </a:r>
            <a:r>
              <a:rPr lang="ru-RU" dirty="0"/>
              <a:t> </a:t>
            </a:r>
            <a:r>
              <a:rPr lang="ru-RU" dirty="0" err="1"/>
              <a:t>дыбыстардың</a:t>
            </a:r>
            <a:r>
              <a:rPr lang="ru-RU" dirty="0"/>
              <a:t> </a:t>
            </a:r>
            <a:r>
              <a:rPr lang="ru-RU" dirty="0" err="1"/>
              <a:t>айырмашылығынан</a:t>
            </a:r>
            <a:r>
              <a:rPr lang="ru-RU" dirty="0"/>
              <a:t> </a:t>
            </a:r>
            <a:r>
              <a:rPr lang="ru-RU" dirty="0" err="1"/>
              <a:t>туындайды</a:t>
            </a:r>
            <a:r>
              <a:rPr lang="ru-RU" dirty="0"/>
              <a:t>. </a:t>
            </a:r>
            <a:r>
              <a:rPr lang="ru-RU" dirty="0" err="1"/>
              <a:t>Мысалы</a:t>
            </a:r>
            <a:r>
              <a:rPr lang="ru-RU" dirty="0"/>
              <a:t>, </a:t>
            </a:r>
            <a:r>
              <a:rPr lang="ru-RU" dirty="0" err="1"/>
              <a:t>қазан</a:t>
            </a:r>
            <a:r>
              <a:rPr lang="ru-RU" dirty="0"/>
              <a:t> </a:t>
            </a:r>
            <a:r>
              <a:rPr lang="ru-RU" dirty="0" err="1"/>
              <a:t>тіліндегі</a:t>
            </a:r>
            <a:r>
              <a:rPr lang="ru-RU" dirty="0"/>
              <a:t> «ч», «ш» </a:t>
            </a:r>
            <a:r>
              <a:rPr lang="ru-RU" dirty="0" err="1"/>
              <a:t>диалекттері</a:t>
            </a:r>
            <a:r>
              <a:rPr lang="ru-RU" dirty="0"/>
              <a:t>, </a:t>
            </a:r>
            <a:r>
              <a:rPr lang="ru-RU" dirty="0" err="1"/>
              <a:t>ақыр-оқыр</a:t>
            </a:r>
            <a:r>
              <a:rPr lang="ru-RU" dirty="0"/>
              <a:t>, </a:t>
            </a:r>
            <a:r>
              <a:rPr lang="ru-RU" dirty="0" err="1"/>
              <a:t>пысты-пісті</a:t>
            </a:r>
            <a:r>
              <a:rPr lang="ru-RU" dirty="0"/>
              <a:t>,</a:t>
            </a:r>
            <a:br>
              <a:rPr lang="ru-RU" dirty="0"/>
            </a:br>
            <a:r>
              <a:rPr lang="ru-RU" dirty="0" err="1"/>
              <a:t>есек-ешек</a:t>
            </a:r>
            <a:r>
              <a:rPr lang="ru-RU" dirty="0"/>
              <a:t> </a:t>
            </a:r>
            <a:r>
              <a:rPr lang="ru-RU" dirty="0" err="1" smtClean="0"/>
              <a:t>мысық-мышық</a:t>
            </a:r>
            <a:r>
              <a:rPr lang="ru-RU" dirty="0"/>
              <a:t>, </a:t>
            </a:r>
            <a:r>
              <a:rPr lang="ru-RU" dirty="0" err="1"/>
              <a:t>киіз-кигіз</a:t>
            </a:r>
            <a:r>
              <a:rPr lang="ru-RU" dirty="0"/>
              <a:t>, </a:t>
            </a:r>
            <a:r>
              <a:rPr lang="ru-RU" dirty="0" err="1"/>
              <a:t>әпке-әпше</a:t>
            </a:r>
            <a:r>
              <a:rPr lang="ru-RU" dirty="0"/>
              <a:t>, </a:t>
            </a:r>
            <a:r>
              <a:rPr lang="ru-RU" dirty="0" err="1"/>
              <a:t>сияқты</a:t>
            </a:r>
            <a:r>
              <a:rPr lang="ru-RU" dirty="0"/>
              <a:t> </a:t>
            </a:r>
            <a:r>
              <a:rPr lang="ru-RU" dirty="0" err="1"/>
              <a:t>говорлык-диалекттік</a:t>
            </a:r>
            <a:r>
              <a:rPr lang="ru-RU" dirty="0"/>
              <a:t> </a:t>
            </a:r>
            <a:r>
              <a:rPr lang="ru-RU" dirty="0" err="1"/>
              <a:t>ерекшеліктер</a:t>
            </a:r>
            <a:r>
              <a:rPr lang="ru-RU" dirty="0"/>
              <a:t> </a:t>
            </a:r>
            <a:r>
              <a:rPr lang="ru-RU" dirty="0" err="1"/>
              <a:t>белгілі</a:t>
            </a:r>
            <a:r>
              <a:rPr lang="ru-RU" dirty="0"/>
              <a:t> </a:t>
            </a:r>
            <a:r>
              <a:rPr lang="ru-RU" dirty="0" err="1"/>
              <a:t>бір</a:t>
            </a:r>
            <a:r>
              <a:rPr lang="ru-RU" dirty="0"/>
              <a:t> </a:t>
            </a:r>
            <a:r>
              <a:rPr lang="ru-RU" dirty="0" err="1"/>
              <a:t>немесе</a:t>
            </a:r>
            <a:r>
              <a:rPr lang="ru-RU" dirty="0"/>
              <a:t> </a:t>
            </a:r>
            <a:r>
              <a:rPr lang="ru-RU" dirty="0" err="1"/>
              <a:t>одан</a:t>
            </a:r>
            <a:r>
              <a:rPr lang="ru-RU" dirty="0"/>
              <a:t> да </a:t>
            </a:r>
            <a:r>
              <a:rPr lang="ru-RU" dirty="0" err="1"/>
              <a:t>көбірек</a:t>
            </a:r>
            <a:r>
              <a:rPr lang="ru-RU" dirty="0"/>
              <a:t> </a:t>
            </a:r>
            <a:r>
              <a:rPr lang="ru-RU" dirty="0" err="1"/>
              <a:t>дыбыстардың</a:t>
            </a:r>
            <a:r>
              <a:rPr lang="ru-RU" dirty="0"/>
              <a:t/>
            </a:r>
            <a:br>
              <a:rPr lang="ru-RU" dirty="0"/>
            </a:br>
            <a:r>
              <a:rPr lang="ru-RU" dirty="0" err="1"/>
              <a:t>өзгешелігі</a:t>
            </a:r>
            <a:r>
              <a:rPr lang="ru-RU" dirty="0"/>
              <a:t> </a:t>
            </a:r>
            <a:r>
              <a:rPr lang="ru-RU" dirty="0" err="1"/>
              <a:t>арқылы</a:t>
            </a:r>
            <a:r>
              <a:rPr lang="ru-RU" dirty="0"/>
              <a:t> </a:t>
            </a:r>
            <a:r>
              <a:rPr lang="ru-RU" dirty="0" err="1"/>
              <a:t>жүзеге</a:t>
            </a:r>
            <a:r>
              <a:rPr lang="ru-RU" dirty="0"/>
              <a:t> </a:t>
            </a:r>
            <a:r>
              <a:rPr lang="ru-RU" dirty="0" err="1"/>
              <a:t>асып</a:t>
            </a:r>
            <a:r>
              <a:rPr lang="ru-RU" dirty="0"/>
              <a:t> </a:t>
            </a:r>
            <a:r>
              <a:rPr lang="ru-RU" dirty="0" err="1"/>
              <a:t>отырғаны</a:t>
            </a:r>
            <a:r>
              <a:rPr lang="ru-RU" dirty="0"/>
              <a:t> </a:t>
            </a:r>
            <a:r>
              <a:rPr lang="ru-RU" dirty="0" err="1"/>
              <a:t>ақиқат</a:t>
            </a:r>
            <a:r>
              <a:rPr lang="ru-RU" dirty="0"/>
              <a:t>. </a:t>
            </a:r>
          </a:p>
        </p:txBody>
      </p:sp>
    </p:spTree>
    <p:extLst>
      <p:ext uri="{BB962C8B-B14F-4D97-AF65-F5344CB8AC3E}">
        <p14:creationId xmlns:p14="http://schemas.microsoft.com/office/powerpoint/2010/main" val="33674121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39900" y="1092200"/>
            <a:ext cx="8496300" cy="5084763"/>
          </a:xfrm>
        </p:spPr>
        <p:txBody>
          <a:bodyPr/>
          <a:lstStyle/>
          <a:p>
            <a:r>
              <a:rPr lang="ru-RU" dirty="0" smtClean="0"/>
              <a:t>  </a:t>
            </a:r>
            <a:r>
              <a:rPr lang="ru-RU" dirty="0" err="1" smtClean="0"/>
              <a:t>Бұндай</a:t>
            </a:r>
            <a:r>
              <a:rPr lang="ru-RU" dirty="0" smtClean="0"/>
              <a:t> </a:t>
            </a:r>
            <a:r>
              <a:rPr lang="ru-RU" dirty="0" err="1" smtClean="0"/>
              <a:t>ерекшелік</a:t>
            </a:r>
            <a:r>
              <a:rPr lang="ru-RU" dirty="0"/>
              <a:t> </a:t>
            </a:r>
            <a:r>
              <a:rPr lang="ru-RU" dirty="0" smtClean="0"/>
              <a:t> </a:t>
            </a:r>
            <a:r>
              <a:rPr lang="ru-RU" dirty="0" err="1" smtClean="0"/>
              <a:t>қытай</a:t>
            </a:r>
            <a:r>
              <a:rPr lang="ru-RU" dirty="0" smtClean="0"/>
              <a:t> </a:t>
            </a:r>
            <a:r>
              <a:rPr lang="ru-RU" dirty="0" err="1"/>
              <a:t>тілінде</a:t>
            </a:r>
            <a:r>
              <a:rPr lang="ru-RU" dirty="0"/>
              <a:t> де бар</a:t>
            </a:r>
            <a:r>
              <a:rPr lang="ru-RU" dirty="0" smtClean="0"/>
              <a:t>.</a:t>
            </a:r>
          </a:p>
          <a:p>
            <a:r>
              <a:rPr lang="ru-RU" dirty="0" err="1" smtClean="0"/>
              <a:t>Мысалы</a:t>
            </a:r>
            <a:r>
              <a:rPr lang="ru-RU" dirty="0"/>
              <a:t>: "</a:t>
            </a:r>
            <a:r>
              <a:rPr lang="ru-RU" dirty="0" err="1"/>
              <a:t>zh</a:t>
            </a:r>
            <a:r>
              <a:rPr lang="ru-RU" dirty="0"/>
              <a:t>" мен "z", "</a:t>
            </a:r>
            <a:r>
              <a:rPr lang="ru-RU" dirty="0" err="1"/>
              <a:t>sh</a:t>
            </a:r>
            <a:r>
              <a:rPr lang="ru-RU" dirty="0"/>
              <a:t>" мен "s", "</a:t>
            </a:r>
            <a:r>
              <a:rPr lang="ru-RU" dirty="0" err="1"/>
              <a:t>ch</a:t>
            </a:r>
            <a:r>
              <a:rPr lang="ru-RU" dirty="0"/>
              <a:t>" мен</a:t>
            </a:r>
            <a:br>
              <a:rPr lang="ru-RU" dirty="0"/>
            </a:br>
            <a:r>
              <a:rPr lang="ru-RU" dirty="0"/>
              <a:t>"с" </a:t>
            </a:r>
            <a:r>
              <a:rPr lang="ru-RU" dirty="0" err="1"/>
              <a:t>диалекттері</a:t>
            </a:r>
            <a:r>
              <a:rPr lang="ru-RU" dirty="0"/>
              <a:t>, n</a:t>
            </a:r>
            <a:r>
              <a:rPr lang="en-US" dirty="0"/>
              <a:t>e</a:t>
            </a:r>
            <a:r>
              <a:rPr lang="ru-RU" dirty="0"/>
              <a:t>i-n</a:t>
            </a:r>
            <a:r>
              <a:rPr lang="en-US" dirty="0"/>
              <a:t>u</a:t>
            </a:r>
            <a:r>
              <a:rPr lang="ru-RU" dirty="0"/>
              <a:t>i, </a:t>
            </a:r>
            <a:r>
              <a:rPr lang="ru-RU" dirty="0" err="1"/>
              <a:t>gui-gi</a:t>
            </a:r>
            <a:r>
              <a:rPr lang="ru-RU" dirty="0"/>
              <a:t>, </a:t>
            </a:r>
            <a:r>
              <a:rPr lang="ru-RU" dirty="0" err="1"/>
              <a:t>lai-lei</a:t>
            </a:r>
            <a:r>
              <a:rPr lang="ru-RU" dirty="0"/>
              <a:t>, </a:t>
            </a:r>
            <a:r>
              <a:rPr lang="ru-RU" dirty="0" err="1"/>
              <a:t>deng-din</a:t>
            </a:r>
            <a:r>
              <a:rPr lang="ru-RU" dirty="0"/>
              <a:t>, </a:t>
            </a:r>
            <a:r>
              <a:rPr lang="ru-RU" dirty="0" err="1"/>
              <a:t>teng-tin</a:t>
            </a:r>
            <a:r>
              <a:rPr lang="ru-RU" dirty="0"/>
              <a:t>…</a:t>
            </a:r>
            <a:r>
              <a:rPr lang="ru-RU" dirty="0" err="1"/>
              <a:t>болып</a:t>
            </a:r>
            <a:r>
              <a:rPr lang="ru-RU" dirty="0"/>
              <a:t/>
            </a:r>
            <a:br>
              <a:rPr lang="ru-RU" dirty="0"/>
            </a:br>
            <a:r>
              <a:rPr lang="ru-RU" dirty="0" err="1"/>
              <a:t>айтылатын</a:t>
            </a:r>
            <a:r>
              <a:rPr lang="ru-RU" dirty="0"/>
              <a:t> </a:t>
            </a:r>
            <a:r>
              <a:rPr lang="ru-RU" dirty="0" err="1"/>
              <a:t>жағдайлар</a:t>
            </a:r>
            <a:r>
              <a:rPr lang="ru-RU" dirty="0"/>
              <a:t> да тек </a:t>
            </a:r>
            <a:r>
              <a:rPr lang="ru-RU" dirty="0" err="1"/>
              <a:t>дыбыстық</a:t>
            </a:r>
            <a:r>
              <a:rPr lang="ru-RU" dirty="0"/>
              <a:t> </a:t>
            </a:r>
            <a:r>
              <a:rPr lang="ru-RU" dirty="0" err="1"/>
              <a:t>ерекшеліктер</a:t>
            </a:r>
            <a:r>
              <a:rPr lang="ru-RU" dirty="0"/>
              <a:t> </a:t>
            </a:r>
            <a:r>
              <a:rPr lang="ru-RU" dirty="0" err="1"/>
              <a:t>екенін</a:t>
            </a:r>
            <a:r>
              <a:rPr lang="ru-RU" dirty="0"/>
              <a:t> </a:t>
            </a:r>
            <a:r>
              <a:rPr lang="ru-RU" dirty="0" err="1" smtClean="0"/>
              <a:t>аңғару</a:t>
            </a:r>
            <a:r>
              <a:rPr lang="ru-RU" dirty="0"/>
              <a:t> </a:t>
            </a:r>
            <a:r>
              <a:rPr lang="ru-RU" dirty="0" smtClean="0"/>
              <a:t> </a:t>
            </a:r>
            <a:r>
              <a:rPr lang="ru-RU" dirty="0" err="1" smtClean="0"/>
              <a:t>қиын</a:t>
            </a:r>
            <a:r>
              <a:rPr lang="ru-RU" dirty="0" smtClean="0"/>
              <a:t> </a:t>
            </a:r>
            <a:r>
              <a:rPr lang="ru-RU" dirty="0" err="1"/>
              <a:t>емес</a:t>
            </a:r>
            <a:r>
              <a:rPr lang="ru-RU" dirty="0"/>
              <a:t>.</a:t>
            </a:r>
            <a:br>
              <a:rPr lang="ru-RU" dirty="0"/>
            </a:br>
            <a:endParaRPr lang="ru-RU" dirty="0"/>
          </a:p>
        </p:txBody>
      </p:sp>
    </p:spTree>
    <p:extLst>
      <p:ext uri="{BB962C8B-B14F-4D97-AF65-F5344CB8AC3E}">
        <p14:creationId xmlns:p14="http://schemas.microsoft.com/office/powerpoint/2010/main" val="26309083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09800" y="1028700"/>
            <a:ext cx="7899400" cy="5148263"/>
          </a:xfrm>
        </p:spPr>
        <p:txBody>
          <a:bodyPr/>
          <a:lstStyle/>
          <a:p>
            <a:pPr marL="0" indent="0">
              <a:buNone/>
            </a:pPr>
            <a:r>
              <a:rPr lang="ru-RU" dirty="0" smtClean="0"/>
              <a:t>    </a:t>
            </a:r>
            <a:r>
              <a:rPr lang="ru-RU" dirty="0" err="1" smtClean="0"/>
              <a:t>Диалекттік</a:t>
            </a:r>
            <a:r>
              <a:rPr lang="ru-RU" dirty="0" smtClean="0"/>
              <a:t> </a:t>
            </a:r>
            <a:r>
              <a:rPr lang="ru-RU" dirty="0" err="1"/>
              <a:t>ерекшелік</a:t>
            </a:r>
            <a:r>
              <a:rPr lang="ru-RU" dirty="0"/>
              <a:t> </a:t>
            </a:r>
            <a:r>
              <a:rPr lang="ru-RU" dirty="0" err="1"/>
              <a:t>кейде</a:t>
            </a:r>
            <a:r>
              <a:rPr lang="ru-RU" dirty="0"/>
              <a:t> </a:t>
            </a:r>
            <a:r>
              <a:rPr lang="ru-RU" dirty="0" err="1"/>
              <a:t>сөздің</a:t>
            </a:r>
            <a:r>
              <a:rPr lang="ru-RU" dirty="0"/>
              <a:t> </a:t>
            </a:r>
            <a:r>
              <a:rPr lang="ru-RU" dirty="0" err="1"/>
              <a:t>лексикалық</a:t>
            </a:r>
            <a:r>
              <a:rPr lang="ru-RU" dirty="0"/>
              <a:t> </a:t>
            </a:r>
            <a:r>
              <a:rPr lang="ru-RU" dirty="0" err="1"/>
              <a:t>мағнасы</a:t>
            </a:r>
            <a:r>
              <a:rPr lang="ru-RU" dirty="0"/>
              <a:t/>
            </a:r>
            <a:br>
              <a:rPr lang="ru-RU" dirty="0"/>
            </a:br>
            <a:r>
              <a:rPr lang="ru-RU" dirty="0" err="1"/>
              <a:t>жағынан</a:t>
            </a:r>
            <a:r>
              <a:rPr lang="ru-RU" dirty="0"/>
              <a:t> да </a:t>
            </a:r>
            <a:r>
              <a:rPr lang="ru-RU" dirty="0" err="1"/>
              <a:t>байқалады</a:t>
            </a:r>
            <a:r>
              <a:rPr lang="ru-RU" dirty="0"/>
              <a:t>. </a:t>
            </a:r>
            <a:r>
              <a:rPr lang="ru-RU" dirty="0" err="1"/>
              <a:t>Мысалы</a:t>
            </a:r>
            <a:r>
              <a:rPr lang="ru-RU" dirty="0"/>
              <a:t>, </a:t>
            </a:r>
            <a:r>
              <a:rPr lang="ru-RU" dirty="0" err="1"/>
              <a:t>қазақ</a:t>
            </a:r>
            <a:r>
              <a:rPr lang="ru-RU" dirty="0"/>
              <a:t> </a:t>
            </a:r>
            <a:r>
              <a:rPr lang="ru-RU" dirty="0" err="1"/>
              <a:t>тіліндегі</a:t>
            </a:r>
            <a:r>
              <a:rPr lang="ru-RU" dirty="0"/>
              <a:t> «</a:t>
            </a:r>
            <a:r>
              <a:rPr lang="ru-RU" dirty="0" err="1"/>
              <a:t>апа</a:t>
            </a:r>
            <a:r>
              <a:rPr lang="ru-RU" dirty="0"/>
              <a:t>» </a:t>
            </a:r>
            <a:r>
              <a:rPr lang="ru-RU" dirty="0" err="1"/>
              <a:t>бір</a:t>
            </a:r>
            <a:r>
              <a:rPr lang="ru-RU" dirty="0"/>
              <a:t> </a:t>
            </a:r>
            <a:r>
              <a:rPr lang="ru-RU" dirty="0" err="1"/>
              <a:t>жерде</a:t>
            </a:r>
            <a:r>
              <a:rPr lang="ru-RU" dirty="0"/>
              <a:t/>
            </a:r>
            <a:br>
              <a:rPr lang="ru-RU" dirty="0"/>
            </a:br>
            <a:r>
              <a:rPr lang="ru-RU" dirty="0"/>
              <a:t>«</a:t>
            </a:r>
            <a:r>
              <a:rPr lang="ru-RU" dirty="0" err="1"/>
              <a:t>шеше</a:t>
            </a:r>
            <a:r>
              <a:rPr lang="ru-RU" dirty="0"/>
              <a:t>» </a:t>
            </a:r>
            <a:r>
              <a:rPr lang="ru-RU" dirty="0" err="1"/>
              <a:t>дегенді</a:t>
            </a:r>
            <a:r>
              <a:rPr lang="ru-RU" dirty="0"/>
              <a:t>, </a:t>
            </a:r>
            <a:r>
              <a:rPr lang="ru-RU" dirty="0" err="1"/>
              <a:t>енді</a:t>
            </a:r>
            <a:r>
              <a:rPr lang="ru-RU" dirty="0"/>
              <a:t> </a:t>
            </a:r>
            <a:r>
              <a:rPr lang="ru-RU" dirty="0" err="1"/>
              <a:t>бір</a:t>
            </a:r>
            <a:r>
              <a:rPr lang="ru-RU" dirty="0"/>
              <a:t> </a:t>
            </a:r>
            <a:r>
              <a:rPr lang="ru-RU" dirty="0" err="1"/>
              <a:t>жерде</a:t>
            </a:r>
            <a:r>
              <a:rPr lang="ru-RU" dirty="0"/>
              <a:t> «</a:t>
            </a:r>
            <a:r>
              <a:rPr lang="ru-RU" dirty="0" err="1"/>
              <a:t>әпке</a:t>
            </a:r>
            <a:r>
              <a:rPr lang="ru-RU" dirty="0"/>
              <a:t>» </a:t>
            </a:r>
            <a:r>
              <a:rPr lang="ru-RU" dirty="0" err="1"/>
              <a:t>дегенді</a:t>
            </a:r>
            <a:r>
              <a:rPr lang="ru-RU" dirty="0"/>
              <a:t>, «</a:t>
            </a:r>
            <a:r>
              <a:rPr lang="ru-RU" dirty="0" err="1"/>
              <a:t>тәте</a:t>
            </a:r>
            <a:r>
              <a:rPr lang="ru-RU" dirty="0"/>
              <a:t>» </a:t>
            </a:r>
            <a:r>
              <a:rPr lang="ru-RU" dirty="0" err="1"/>
              <a:t>бір</a:t>
            </a:r>
            <a:r>
              <a:rPr lang="ru-RU" dirty="0"/>
              <a:t> </a:t>
            </a:r>
            <a:r>
              <a:rPr lang="ru-RU" dirty="0" err="1"/>
              <a:t>жерде</a:t>
            </a:r>
            <a:r>
              <a:rPr lang="ru-RU" dirty="0"/>
              <a:t/>
            </a:r>
            <a:br>
              <a:rPr lang="ru-RU" dirty="0"/>
            </a:br>
            <a:r>
              <a:rPr lang="ru-RU" dirty="0" err="1"/>
              <a:t>әкесін</a:t>
            </a:r>
            <a:r>
              <a:rPr lang="ru-RU" dirty="0"/>
              <a:t>, </a:t>
            </a:r>
            <a:r>
              <a:rPr lang="ru-RU" dirty="0" err="1"/>
              <a:t>енді</a:t>
            </a:r>
            <a:r>
              <a:rPr lang="ru-RU" dirty="0"/>
              <a:t> </a:t>
            </a:r>
            <a:r>
              <a:rPr lang="ru-RU" dirty="0" err="1"/>
              <a:t>бір</a:t>
            </a:r>
            <a:r>
              <a:rPr lang="ru-RU" dirty="0"/>
              <a:t> </a:t>
            </a:r>
            <a:r>
              <a:rPr lang="ru-RU" dirty="0" err="1"/>
              <a:t>жерде</a:t>
            </a:r>
            <a:r>
              <a:rPr lang="ru-RU" dirty="0"/>
              <a:t> «</a:t>
            </a:r>
            <a:r>
              <a:rPr lang="ru-RU" dirty="0" err="1"/>
              <a:t>шешесін</a:t>
            </a:r>
            <a:r>
              <a:rPr lang="ru-RU" dirty="0"/>
              <a:t>» </a:t>
            </a:r>
            <a:r>
              <a:rPr lang="ru-RU" dirty="0" err="1"/>
              <a:t>білдіреді</a:t>
            </a:r>
            <a:r>
              <a:rPr lang="ru-RU" dirty="0"/>
              <a:t>. </a:t>
            </a:r>
            <a:r>
              <a:rPr lang="ru-RU" dirty="0" err="1"/>
              <a:t>Сол</a:t>
            </a:r>
            <a:r>
              <a:rPr lang="ru-RU" dirty="0"/>
              <a:t> </a:t>
            </a:r>
            <a:r>
              <a:rPr lang="ru-RU" dirty="0" err="1"/>
              <a:t>секілді</a:t>
            </a:r>
            <a:r>
              <a:rPr lang="ru-RU" dirty="0"/>
              <a:t>, </a:t>
            </a:r>
            <a:r>
              <a:rPr lang="ru-RU" dirty="0" err="1"/>
              <a:t>қытай</a:t>
            </a:r>
            <a:r>
              <a:rPr lang="ru-RU" dirty="0"/>
              <a:t/>
            </a:r>
            <a:br>
              <a:rPr lang="ru-RU" dirty="0"/>
            </a:br>
            <a:r>
              <a:rPr lang="ru-RU" dirty="0" err="1"/>
              <a:t>тіліндегі</a:t>
            </a:r>
            <a:r>
              <a:rPr lang="ru-RU" dirty="0"/>
              <a:t> «</a:t>
            </a:r>
            <a:r>
              <a:rPr lang="zh-CN" altLang="en-US" dirty="0"/>
              <a:t>阿爹</a:t>
            </a:r>
            <a:r>
              <a:rPr lang="ru-RU" dirty="0"/>
              <a:t>» </a:t>
            </a:r>
            <a:r>
              <a:rPr lang="ru-RU" dirty="0" err="1"/>
              <a:t>деген</a:t>
            </a:r>
            <a:r>
              <a:rPr lang="ru-RU" dirty="0"/>
              <a:t> </a:t>
            </a:r>
            <a:r>
              <a:rPr lang="ru-RU" dirty="0" err="1"/>
              <a:t>сөз</a:t>
            </a:r>
            <a:r>
              <a:rPr lang="ru-RU" dirty="0"/>
              <a:t> де, </a:t>
            </a:r>
            <a:r>
              <a:rPr lang="ru-RU" dirty="0" err="1"/>
              <a:t>бір</a:t>
            </a:r>
            <a:r>
              <a:rPr lang="ru-RU" dirty="0"/>
              <a:t> </a:t>
            </a:r>
            <a:r>
              <a:rPr lang="ru-RU" dirty="0" err="1"/>
              <a:t>жерде</a:t>
            </a:r>
            <a:r>
              <a:rPr lang="ru-RU" dirty="0"/>
              <a:t> "</a:t>
            </a:r>
            <a:r>
              <a:rPr lang="ru-RU" dirty="0" err="1"/>
              <a:t>әке</a:t>
            </a:r>
            <a:r>
              <a:rPr lang="ru-RU" dirty="0"/>
              <a:t>" </a:t>
            </a:r>
            <a:r>
              <a:rPr lang="ru-RU" dirty="0" err="1"/>
              <a:t>дегенді</a:t>
            </a:r>
            <a:r>
              <a:rPr lang="ru-RU" dirty="0"/>
              <a:t>, </a:t>
            </a:r>
            <a:r>
              <a:rPr lang="ru-RU" dirty="0" err="1"/>
              <a:t>тағы</a:t>
            </a:r>
            <a:r>
              <a:rPr lang="ru-RU" dirty="0"/>
              <a:t> </a:t>
            </a:r>
            <a:r>
              <a:rPr lang="ru-RU" dirty="0" err="1"/>
              <a:t>бір</a:t>
            </a:r>
            <a:r>
              <a:rPr lang="ru-RU" dirty="0"/>
              <a:t/>
            </a:r>
            <a:br>
              <a:rPr lang="ru-RU" dirty="0"/>
            </a:br>
            <a:r>
              <a:rPr lang="ru-RU" dirty="0" err="1"/>
              <a:t>жерде</a:t>
            </a:r>
            <a:r>
              <a:rPr lang="ru-RU" dirty="0"/>
              <a:t> "</a:t>
            </a:r>
            <a:r>
              <a:rPr lang="ru-RU" dirty="0" err="1"/>
              <a:t>ата</a:t>
            </a:r>
            <a:r>
              <a:rPr lang="ru-RU" dirty="0"/>
              <a:t>" </a:t>
            </a:r>
            <a:r>
              <a:rPr lang="ru-RU" dirty="0" err="1"/>
              <a:t>дегенді,енді</a:t>
            </a:r>
            <a:r>
              <a:rPr lang="ru-RU" dirty="0"/>
              <a:t> </a:t>
            </a:r>
            <a:r>
              <a:rPr lang="ru-RU" dirty="0" err="1"/>
              <a:t>бір</a:t>
            </a:r>
            <a:r>
              <a:rPr lang="ru-RU" dirty="0"/>
              <a:t> </a:t>
            </a:r>
            <a:r>
              <a:rPr lang="ru-RU" dirty="0" err="1"/>
              <a:t>жерде</a:t>
            </a:r>
            <a:r>
              <a:rPr lang="ru-RU" dirty="0"/>
              <a:t> "</a:t>
            </a:r>
            <a:r>
              <a:rPr lang="ru-RU" dirty="0" err="1"/>
              <a:t>нағашы</a:t>
            </a:r>
            <a:r>
              <a:rPr lang="ru-RU" dirty="0"/>
              <a:t> </a:t>
            </a:r>
            <a:r>
              <a:rPr lang="ru-RU" dirty="0" err="1"/>
              <a:t>ата</a:t>
            </a:r>
            <a:r>
              <a:rPr lang="ru-RU" dirty="0"/>
              <a:t>" </a:t>
            </a:r>
            <a:r>
              <a:rPr lang="ru-RU" dirty="0" err="1"/>
              <a:t>дегенді</a:t>
            </a:r>
            <a:r>
              <a:rPr lang="ru-RU" dirty="0"/>
              <a:t> </a:t>
            </a:r>
            <a:r>
              <a:rPr lang="ru-RU" dirty="0" err="1"/>
              <a:t>білдіреді</a:t>
            </a:r>
            <a:r>
              <a:rPr lang="ru-RU" dirty="0"/>
              <a:t>.</a:t>
            </a:r>
          </a:p>
        </p:txBody>
      </p:sp>
    </p:spTree>
    <p:extLst>
      <p:ext uri="{BB962C8B-B14F-4D97-AF65-F5344CB8AC3E}">
        <p14:creationId xmlns:p14="http://schemas.microsoft.com/office/powerpoint/2010/main" val="14611329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36700" y="952500"/>
            <a:ext cx="8534400" cy="5224463"/>
          </a:xfrm>
        </p:spPr>
        <p:txBody>
          <a:bodyPr/>
          <a:lstStyle/>
          <a:p>
            <a:pPr marL="0" indent="0">
              <a:buNone/>
            </a:pPr>
            <a:r>
              <a:rPr lang="ru-RU" dirty="0" smtClean="0"/>
              <a:t>     </a:t>
            </a:r>
            <a:r>
              <a:rPr lang="ru-RU" dirty="0" err="1" smtClean="0"/>
              <a:t>Демек</a:t>
            </a:r>
            <a:r>
              <a:rPr lang="ru-RU" dirty="0" smtClean="0"/>
              <a:t> </a:t>
            </a:r>
            <a:r>
              <a:rPr lang="ru-RU" dirty="0"/>
              <a:t>диалект </a:t>
            </a:r>
            <a:r>
              <a:rPr lang="ru-RU" dirty="0" err="1"/>
              <a:t>сөз</a:t>
            </a:r>
            <a:r>
              <a:rPr lang="ru-RU" dirty="0"/>
              <a:t> </a:t>
            </a:r>
            <a:r>
              <a:rPr lang="ru-RU" dirty="0" err="1"/>
              <a:t>болудың</a:t>
            </a:r>
            <a:r>
              <a:rPr lang="ru-RU" dirty="0"/>
              <a:t> </a:t>
            </a:r>
            <a:r>
              <a:rPr lang="ru-RU" dirty="0" err="1"/>
              <a:t>бір</a:t>
            </a:r>
            <a:r>
              <a:rPr lang="ru-RU" dirty="0"/>
              <a:t> </a:t>
            </a:r>
            <a:r>
              <a:rPr lang="ru-RU" dirty="0" err="1"/>
              <a:t>ерекшелігі</a:t>
            </a:r>
            <a:r>
              <a:rPr lang="ru-RU" dirty="0"/>
              <a:t> - </a:t>
            </a:r>
            <a:r>
              <a:rPr lang="ru-RU" dirty="0" err="1"/>
              <a:t>формасы</a:t>
            </a:r>
            <a:r>
              <a:rPr lang="ru-RU" dirty="0"/>
              <a:t> </a:t>
            </a:r>
            <a:r>
              <a:rPr lang="ru-RU" dirty="0" err="1"/>
              <a:t>бір</a:t>
            </a:r>
            <a:r>
              <a:rPr lang="ru-RU" dirty="0"/>
              <a:t>, </a:t>
            </a:r>
            <a:r>
              <a:rPr lang="ru-RU" dirty="0" err="1"/>
              <a:t>мазмұны</a:t>
            </a:r>
            <a:r>
              <a:rPr lang="ru-RU" dirty="0"/>
              <a:t/>
            </a:r>
            <a:br>
              <a:rPr lang="ru-RU" dirty="0"/>
            </a:br>
            <a:r>
              <a:rPr lang="ru-RU" dirty="0" err="1"/>
              <a:t>әр</a:t>
            </a:r>
            <a:r>
              <a:rPr lang="ru-RU" dirty="0"/>
              <a:t> </a:t>
            </a:r>
            <a:r>
              <a:rPr lang="ru-RU" dirty="0" err="1"/>
              <a:t>жерде</a:t>
            </a:r>
            <a:r>
              <a:rPr lang="ru-RU" dirty="0"/>
              <a:t> </a:t>
            </a:r>
            <a:r>
              <a:rPr lang="ru-RU" dirty="0" err="1"/>
              <a:t>әр</a:t>
            </a:r>
            <a:r>
              <a:rPr lang="ru-RU" dirty="0"/>
              <a:t> </a:t>
            </a:r>
            <a:r>
              <a:rPr lang="ru-RU" dirty="0" err="1"/>
              <a:t>түрлі</a:t>
            </a:r>
            <a:r>
              <a:rPr lang="ru-RU" dirty="0"/>
              <a:t> </a:t>
            </a:r>
            <a:r>
              <a:rPr lang="ru-RU" dirty="0" err="1"/>
              <a:t>болып</a:t>
            </a:r>
            <a:r>
              <a:rPr lang="ru-RU" dirty="0"/>
              <a:t> </a:t>
            </a:r>
            <a:r>
              <a:rPr lang="ru-RU" dirty="0" err="1"/>
              <a:t>келетін</a:t>
            </a:r>
            <a:r>
              <a:rPr lang="ru-RU" dirty="0"/>
              <a:t>, </a:t>
            </a:r>
            <a:r>
              <a:rPr lang="ru-RU" dirty="0" err="1"/>
              <a:t>лексикалық</a:t>
            </a:r>
            <a:r>
              <a:rPr lang="ru-RU" dirty="0"/>
              <a:t> </a:t>
            </a:r>
            <a:r>
              <a:rPr lang="ru-RU" dirty="0" err="1"/>
              <a:t>мағнасы</a:t>
            </a:r>
            <a:r>
              <a:rPr lang="ru-RU" dirty="0"/>
              <a:t> </a:t>
            </a:r>
            <a:r>
              <a:rPr lang="ru-RU" dirty="0" err="1" smtClean="0"/>
              <a:t>түрақсыздау</a:t>
            </a:r>
            <a:r>
              <a:rPr lang="ru-RU" dirty="0"/>
              <a:t> </a:t>
            </a:r>
            <a:r>
              <a:rPr lang="ru-RU" dirty="0" err="1" smtClean="0"/>
              <a:t>сөздер</a:t>
            </a:r>
            <a:r>
              <a:rPr lang="ru-RU" dirty="0" smtClean="0"/>
              <a:t> </a:t>
            </a:r>
            <a:r>
              <a:rPr lang="ru-RU" dirty="0" err="1"/>
              <a:t>тарапынан</a:t>
            </a:r>
            <a:r>
              <a:rPr lang="ru-RU" dirty="0"/>
              <a:t> да </a:t>
            </a:r>
            <a:r>
              <a:rPr lang="ru-RU" dirty="0" err="1"/>
              <a:t>байқалады</a:t>
            </a:r>
            <a:r>
              <a:rPr lang="ru-RU" dirty="0"/>
              <a:t>. Ал </a:t>
            </a:r>
            <a:r>
              <a:rPr lang="ru-RU" dirty="0" err="1"/>
              <a:t>кейде</a:t>
            </a:r>
            <a:r>
              <a:rPr lang="ru-RU" dirty="0"/>
              <a:t>, </a:t>
            </a:r>
            <a:r>
              <a:rPr lang="ru-RU" dirty="0" err="1"/>
              <a:t>бұған</a:t>
            </a:r>
            <a:r>
              <a:rPr lang="ru-RU" dirty="0"/>
              <a:t> </a:t>
            </a:r>
            <a:r>
              <a:rPr lang="ru-RU" dirty="0" err="1"/>
              <a:t>керісінше</a:t>
            </a:r>
            <a:r>
              <a:rPr lang="ru-RU" dirty="0"/>
              <a:t>, </a:t>
            </a:r>
            <a:r>
              <a:rPr lang="ru-RU" dirty="0" err="1"/>
              <a:t>бір</a:t>
            </a:r>
            <a:r>
              <a:rPr lang="ru-RU" dirty="0"/>
              <a:t/>
            </a:r>
            <a:br>
              <a:rPr lang="ru-RU" dirty="0"/>
            </a:br>
            <a:r>
              <a:rPr lang="ru-RU" dirty="0" err="1"/>
              <a:t>ұғымды</a:t>
            </a:r>
            <a:r>
              <a:rPr lang="ru-RU" dirty="0"/>
              <a:t> </a:t>
            </a:r>
            <a:r>
              <a:rPr lang="ru-RU" dirty="0" err="1"/>
              <a:t>білдіретін</a:t>
            </a:r>
            <a:r>
              <a:rPr lang="ru-RU" dirty="0"/>
              <a:t> </a:t>
            </a:r>
            <a:r>
              <a:rPr lang="ru-RU" dirty="0" err="1"/>
              <a:t>сөз</a:t>
            </a:r>
            <a:r>
              <a:rPr lang="ru-RU" dirty="0"/>
              <a:t> </a:t>
            </a:r>
            <a:r>
              <a:rPr lang="ru-RU" dirty="0" err="1"/>
              <a:t>әр</a:t>
            </a:r>
            <a:r>
              <a:rPr lang="ru-RU" dirty="0"/>
              <a:t> </a:t>
            </a:r>
            <a:r>
              <a:rPr lang="ru-RU" dirty="0" err="1"/>
              <a:t>аймақта</a:t>
            </a:r>
            <a:r>
              <a:rPr lang="ru-RU" dirty="0"/>
              <a:t> </a:t>
            </a:r>
            <a:r>
              <a:rPr lang="ru-RU" dirty="0" err="1"/>
              <a:t>әрқалай</a:t>
            </a:r>
            <a:r>
              <a:rPr lang="ru-RU" dirty="0"/>
              <a:t> </a:t>
            </a:r>
            <a:r>
              <a:rPr lang="ru-RU" dirty="0" err="1"/>
              <a:t>айтылады</a:t>
            </a:r>
            <a:r>
              <a:rPr lang="ru-RU" dirty="0" smtClean="0"/>
              <a:t>.</a:t>
            </a:r>
          </a:p>
          <a:p>
            <a:r>
              <a:rPr lang="ru-RU" dirty="0" smtClean="0"/>
              <a:t> </a:t>
            </a:r>
            <a:r>
              <a:rPr lang="ru-RU" dirty="0" err="1"/>
              <a:t>Мысалы</a:t>
            </a:r>
            <a:r>
              <a:rPr lang="ru-RU" dirty="0"/>
              <a:t>,</a:t>
            </a:r>
            <a:br>
              <a:rPr lang="ru-RU" dirty="0"/>
            </a:br>
            <a:r>
              <a:rPr lang="ru-RU" dirty="0" err="1"/>
              <a:t>қазақ</a:t>
            </a:r>
            <a:r>
              <a:rPr lang="ru-RU" dirty="0"/>
              <a:t> </a:t>
            </a:r>
            <a:r>
              <a:rPr lang="ru-RU" dirty="0" err="1"/>
              <a:t>тілінде</a:t>
            </a:r>
            <a:r>
              <a:rPr lang="ru-RU" dirty="0"/>
              <a:t> </a:t>
            </a:r>
            <a:r>
              <a:rPr lang="ru-RU" dirty="0" err="1"/>
              <a:t>бір</a:t>
            </a:r>
            <a:r>
              <a:rPr lang="ru-RU" dirty="0"/>
              <a:t> </a:t>
            </a:r>
            <a:r>
              <a:rPr lang="ru-RU" dirty="0" err="1"/>
              <a:t>жерде</a:t>
            </a:r>
            <a:r>
              <a:rPr lang="ru-RU" dirty="0"/>
              <a:t> "</a:t>
            </a:r>
            <a:r>
              <a:rPr lang="ru-RU" dirty="0" err="1"/>
              <a:t>келімдәрі</a:t>
            </a:r>
            <a:r>
              <a:rPr lang="ru-RU" dirty="0"/>
              <a:t>", </a:t>
            </a:r>
            <a:r>
              <a:rPr lang="ru-RU" dirty="0" err="1"/>
              <a:t>бір</a:t>
            </a:r>
            <a:r>
              <a:rPr lang="ru-RU" dirty="0"/>
              <a:t> </a:t>
            </a:r>
            <a:r>
              <a:rPr lang="ru-RU" dirty="0" err="1"/>
              <a:t>жерде</a:t>
            </a:r>
            <a:r>
              <a:rPr lang="ru-RU" dirty="0"/>
              <a:t> "</a:t>
            </a:r>
            <a:r>
              <a:rPr lang="ru-RU" dirty="0" err="1"/>
              <a:t>қызыл</a:t>
            </a:r>
            <a:r>
              <a:rPr lang="ru-RU" dirty="0"/>
              <a:t> б</a:t>
            </a:r>
            <a:r>
              <a:rPr lang="kk-KZ" dirty="0"/>
              <a:t>ұ</a:t>
            </a:r>
            <a:r>
              <a:rPr lang="ru-RU" dirty="0" err="1"/>
              <a:t>рыш</a:t>
            </a:r>
            <a:r>
              <a:rPr lang="ru-RU" dirty="0"/>
              <a:t>", </a:t>
            </a:r>
            <a:r>
              <a:rPr lang="ru-RU" dirty="0" err="1"/>
              <a:t>енді</a:t>
            </a:r>
            <a:r>
              <a:rPr lang="ru-RU" dirty="0"/>
              <a:t/>
            </a:r>
            <a:br>
              <a:rPr lang="ru-RU" dirty="0"/>
            </a:br>
            <a:r>
              <a:rPr lang="ru-RU" dirty="0" err="1"/>
              <a:t>бір</a:t>
            </a:r>
            <a:r>
              <a:rPr lang="ru-RU" dirty="0"/>
              <a:t> </a:t>
            </a:r>
            <a:r>
              <a:rPr lang="ru-RU" dirty="0" err="1"/>
              <a:t>жерде</a:t>
            </a:r>
            <a:r>
              <a:rPr lang="ru-RU" dirty="0"/>
              <a:t> "лазы" </a:t>
            </a:r>
            <a:r>
              <a:rPr lang="ru-RU" dirty="0" err="1"/>
              <a:t>делінеді</a:t>
            </a:r>
            <a:r>
              <a:rPr lang="ru-RU" dirty="0"/>
              <a:t>. </a:t>
            </a:r>
          </a:p>
        </p:txBody>
      </p:sp>
    </p:spTree>
    <p:extLst>
      <p:ext uri="{BB962C8B-B14F-4D97-AF65-F5344CB8AC3E}">
        <p14:creationId xmlns:p14="http://schemas.microsoft.com/office/powerpoint/2010/main" val="27203769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70100" y="1003300"/>
            <a:ext cx="8001000" cy="5173663"/>
          </a:xfrm>
        </p:spPr>
        <p:txBody>
          <a:bodyPr/>
          <a:lstStyle/>
          <a:p>
            <a:r>
              <a:rPr lang="ru-RU" dirty="0"/>
              <a:t>Ал </a:t>
            </a:r>
            <a:r>
              <a:rPr lang="ru-RU" dirty="0" err="1"/>
              <a:t>қытай</a:t>
            </a:r>
            <a:r>
              <a:rPr lang="ru-RU" dirty="0"/>
              <a:t> </a:t>
            </a:r>
            <a:r>
              <a:rPr lang="ru-RU" dirty="0" err="1"/>
              <a:t>тілінде</a:t>
            </a:r>
            <a:r>
              <a:rPr lang="ru-RU" dirty="0"/>
              <a:t> "</a:t>
            </a:r>
            <a:r>
              <a:rPr lang="ru-RU" dirty="0" err="1"/>
              <a:t>жүгері</a:t>
            </a:r>
            <a:r>
              <a:rPr lang="ru-RU" dirty="0"/>
              <a:t>" </a:t>
            </a:r>
            <a:r>
              <a:rPr lang="ru-RU" dirty="0" err="1"/>
              <a:t>деген</a:t>
            </a:r>
            <a:r>
              <a:rPr lang="ru-RU" dirty="0"/>
              <a:t> </a:t>
            </a:r>
            <a:r>
              <a:rPr lang="ru-RU" dirty="0" err="1"/>
              <a:t>сөзді</a:t>
            </a:r>
            <a:r>
              <a:rPr lang="ru-RU" dirty="0"/>
              <a:t> </a:t>
            </a:r>
            <a:r>
              <a:rPr lang="ru-RU" dirty="0" err="1"/>
              <a:t>әр</a:t>
            </a:r>
            <a:r>
              <a:rPr lang="ru-RU" dirty="0"/>
              <a:t/>
            </a:r>
            <a:br>
              <a:rPr lang="ru-RU" dirty="0"/>
            </a:br>
            <a:r>
              <a:rPr lang="ru-RU" dirty="0"/>
              <a:t>диалект </a:t>
            </a:r>
            <a:r>
              <a:rPr lang="ru-RU" dirty="0" err="1"/>
              <a:t>өзінше</a:t>
            </a:r>
            <a:r>
              <a:rPr lang="ru-RU" dirty="0" smtClean="0"/>
              <a:t>:</a:t>
            </a:r>
          </a:p>
          <a:p>
            <a:r>
              <a:rPr lang="ru-RU" dirty="0" smtClean="0"/>
              <a:t> </a:t>
            </a:r>
            <a:r>
              <a:rPr lang="ru-RU" dirty="0"/>
              <a:t>«</a:t>
            </a:r>
            <a:r>
              <a:rPr lang="zh-CN" altLang="en-US" dirty="0"/>
              <a:t>玉米，棒子，苟米，珍珠米，老玉米</a:t>
            </a:r>
            <a:r>
              <a:rPr lang="ru-RU" dirty="0"/>
              <a:t>»  </a:t>
            </a:r>
            <a:r>
              <a:rPr lang="ru-RU" dirty="0" err="1"/>
              <a:t>деп</a:t>
            </a:r>
            <a:r>
              <a:rPr lang="ru-RU" dirty="0"/>
              <a:t> </a:t>
            </a:r>
            <a:r>
              <a:rPr lang="ru-RU" dirty="0" err="1"/>
              <a:t>атайтын</a:t>
            </a:r>
            <a:r>
              <a:rPr lang="ru-RU" dirty="0"/>
              <a:t> </a:t>
            </a:r>
            <a:r>
              <a:rPr lang="ru-RU" dirty="0" err="1"/>
              <a:t>болса</a:t>
            </a:r>
            <a:r>
              <a:rPr lang="ru-RU" dirty="0" smtClean="0"/>
              <a:t>,</a:t>
            </a:r>
          </a:p>
          <a:p>
            <a:r>
              <a:rPr lang="ru-RU" dirty="0" smtClean="0"/>
              <a:t> “</a:t>
            </a:r>
            <a:r>
              <a:rPr lang="ru-RU" dirty="0" err="1" smtClean="0"/>
              <a:t>картошканы</a:t>
            </a:r>
            <a:r>
              <a:rPr lang="ru-RU" dirty="0" smtClean="0"/>
              <a:t>”: </a:t>
            </a:r>
            <a:r>
              <a:rPr lang="ru-RU" dirty="0"/>
              <a:t>«</a:t>
            </a:r>
            <a:r>
              <a:rPr lang="zh-CN" altLang="en-US" dirty="0"/>
              <a:t>土豆，洋芋，马铃薯，山药蛋</a:t>
            </a:r>
            <a:r>
              <a:rPr lang="ru-RU" dirty="0"/>
              <a:t>» </a:t>
            </a:r>
            <a:r>
              <a:rPr lang="ru-RU" dirty="0" err="1"/>
              <a:t>деп</a:t>
            </a:r>
            <a:r>
              <a:rPr lang="ru-RU" dirty="0"/>
              <a:t> </a:t>
            </a:r>
            <a:r>
              <a:rPr lang="ru-RU" dirty="0" err="1"/>
              <a:t>атап</a:t>
            </a:r>
            <a:r>
              <a:rPr lang="ru-RU" dirty="0"/>
              <a:t> </a:t>
            </a:r>
            <a:r>
              <a:rPr lang="ru-RU" dirty="0" err="1"/>
              <a:t>келгені</a:t>
            </a:r>
            <a:r>
              <a:rPr lang="ru-RU" dirty="0"/>
              <a:t> </a:t>
            </a:r>
            <a:r>
              <a:rPr lang="ru-RU" dirty="0" err="1"/>
              <a:t>белгілі</a:t>
            </a:r>
            <a:r>
              <a:rPr lang="ru-RU" dirty="0" smtClean="0"/>
              <a:t>.</a:t>
            </a:r>
            <a:r>
              <a:rPr lang="zh-CN" altLang="en-US" smtClean="0"/>
              <a:t>西红柿，洋柿子</a:t>
            </a:r>
            <a:endParaRPr lang="ru-RU" dirty="0"/>
          </a:p>
        </p:txBody>
      </p:sp>
    </p:spTree>
    <p:extLst>
      <p:ext uri="{BB962C8B-B14F-4D97-AF65-F5344CB8AC3E}">
        <p14:creationId xmlns:p14="http://schemas.microsoft.com/office/powerpoint/2010/main" val="20203661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51000" y="965200"/>
            <a:ext cx="8267700" cy="5211763"/>
          </a:xfrm>
        </p:spPr>
        <p:txBody>
          <a:bodyPr>
            <a:normAutofit fontScale="92500"/>
          </a:bodyPr>
          <a:lstStyle/>
          <a:p>
            <a:r>
              <a:rPr lang="ru-RU" dirty="0" smtClean="0"/>
              <a:t>     </a:t>
            </a:r>
            <a:r>
              <a:rPr lang="ru-RU" dirty="0" err="1" smtClean="0"/>
              <a:t>Әдетте</a:t>
            </a:r>
            <a:r>
              <a:rPr lang="ru-RU" dirty="0" smtClean="0"/>
              <a:t> </a:t>
            </a:r>
            <a:r>
              <a:rPr lang="ru-RU" dirty="0" err="1"/>
              <a:t>диалектілерде</a:t>
            </a:r>
            <a:r>
              <a:rPr lang="ru-RU" dirty="0"/>
              <a:t> </a:t>
            </a:r>
            <a:r>
              <a:rPr lang="ru-RU" dirty="0" err="1"/>
              <a:t>грамматикалық</a:t>
            </a:r>
            <a:r>
              <a:rPr lang="ru-RU" dirty="0"/>
              <a:t> </a:t>
            </a:r>
            <a:r>
              <a:rPr lang="ru-RU" dirty="0" err="1"/>
              <a:t>айырмашылық</a:t>
            </a:r>
            <a:r>
              <a:rPr lang="ru-RU" dirty="0"/>
              <a:t> </a:t>
            </a:r>
            <a:r>
              <a:rPr lang="ru-RU" dirty="0" err="1"/>
              <a:t>көп</a:t>
            </a:r>
            <a:r>
              <a:rPr lang="ru-RU" dirty="0"/>
              <a:t> </a:t>
            </a:r>
            <a:r>
              <a:rPr lang="ru-RU" dirty="0" err="1"/>
              <a:t>байқала</a:t>
            </a:r>
            <a:r>
              <a:rPr lang="ru-RU" dirty="0"/>
              <a:t/>
            </a:r>
            <a:br>
              <a:rPr lang="ru-RU" dirty="0"/>
            </a:br>
            <a:r>
              <a:rPr lang="ru-RU" dirty="0" err="1"/>
              <a:t>бермейді</a:t>
            </a:r>
            <a:r>
              <a:rPr lang="ru-RU" dirty="0"/>
              <a:t>. </a:t>
            </a:r>
            <a:r>
              <a:rPr lang="ru-RU" dirty="0" err="1"/>
              <a:t>Егер</a:t>
            </a:r>
            <a:r>
              <a:rPr lang="ru-RU" dirty="0"/>
              <a:t> </a:t>
            </a:r>
            <a:r>
              <a:rPr lang="ru-RU" dirty="0" err="1"/>
              <a:t>грамматикалық</a:t>
            </a:r>
            <a:r>
              <a:rPr lang="ru-RU" dirty="0"/>
              <a:t> </a:t>
            </a:r>
            <a:r>
              <a:rPr lang="ru-RU" dirty="0" err="1"/>
              <a:t>айырмашылық</a:t>
            </a:r>
            <a:r>
              <a:rPr lang="ru-RU" dirty="0"/>
              <a:t> </a:t>
            </a:r>
            <a:r>
              <a:rPr lang="ru-RU" dirty="0" err="1"/>
              <a:t>тым</a:t>
            </a:r>
            <a:r>
              <a:rPr lang="ru-RU" dirty="0"/>
              <a:t> </a:t>
            </a:r>
            <a:r>
              <a:rPr lang="ru-RU" dirty="0" err="1"/>
              <a:t>үлкен</a:t>
            </a:r>
            <a:r>
              <a:rPr lang="ru-RU" dirty="0"/>
              <a:t> </a:t>
            </a:r>
            <a:r>
              <a:rPr lang="ru-RU" dirty="0" err="1" smtClean="0"/>
              <a:t>болатын</a:t>
            </a:r>
            <a:r>
              <a:rPr lang="ru-RU" dirty="0"/>
              <a:t> </a:t>
            </a:r>
            <a:r>
              <a:rPr lang="ru-RU" dirty="0" err="1" smtClean="0"/>
              <a:t>болса</a:t>
            </a:r>
            <a:r>
              <a:rPr lang="ru-RU" dirty="0"/>
              <a:t>, оны </a:t>
            </a:r>
            <a:r>
              <a:rPr lang="ru-RU" dirty="0" err="1"/>
              <a:t>бірбүтін</a:t>
            </a:r>
            <a:r>
              <a:rPr lang="ru-RU" dirty="0"/>
              <a:t> </a:t>
            </a:r>
            <a:r>
              <a:rPr lang="ru-RU" dirty="0" err="1"/>
              <a:t>тілдің</a:t>
            </a:r>
            <a:r>
              <a:rPr lang="ru-RU" dirty="0"/>
              <a:t> </a:t>
            </a:r>
            <a:r>
              <a:rPr lang="ru-RU" dirty="0" err="1"/>
              <a:t>диалектісі</a:t>
            </a:r>
            <a:r>
              <a:rPr lang="ru-RU" dirty="0"/>
              <a:t> </a:t>
            </a:r>
            <a:r>
              <a:rPr lang="ru-RU" dirty="0" err="1"/>
              <a:t>емес</a:t>
            </a:r>
            <a:r>
              <a:rPr lang="ru-RU" dirty="0"/>
              <a:t>, </a:t>
            </a:r>
            <a:r>
              <a:rPr lang="ru-RU" dirty="0" err="1"/>
              <a:t>дербес</a:t>
            </a:r>
            <a:r>
              <a:rPr lang="ru-RU" dirty="0"/>
              <a:t>, </a:t>
            </a:r>
            <a:r>
              <a:rPr lang="ru-RU" dirty="0" err="1"/>
              <a:t>жеке</a:t>
            </a:r>
            <a:r>
              <a:rPr lang="ru-RU" dirty="0"/>
              <a:t> </a:t>
            </a:r>
            <a:r>
              <a:rPr lang="ru-RU" dirty="0" err="1"/>
              <a:t>тіл</a:t>
            </a:r>
            <a:r>
              <a:rPr lang="ru-RU" dirty="0"/>
              <a:t> </a:t>
            </a:r>
            <a:r>
              <a:rPr lang="ru-RU" dirty="0" err="1" smtClean="0"/>
              <a:t>ретінде</a:t>
            </a:r>
            <a:r>
              <a:rPr lang="ru-RU" dirty="0"/>
              <a:t> </a:t>
            </a:r>
            <a:r>
              <a:rPr lang="ru-RU" dirty="0" err="1" smtClean="0"/>
              <a:t>қарастырған</a:t>
            </a:r>
            <a:r>
              <a:rPr lang="ru-RU" dirty="0" smtClean="0"/>
              <a:t> </a:t>
            </a:r>
            <a:r>
              <a:rPr lang="ru-RU" dirty="0" err="1"/>
              <a:t>орынды</a:t>
            </a:r>
            <a:r>
              <a:rPr lang="ru-RU" dirty="0"/>
              <a:t> </a:t>
            </a:r>
            <a:r>
              <a:rPr lang="ru-RU" dirty="0" err="1"/>
              <a:t>болар</a:t>
            </a:r>
            <a:r>
              <a:rPr lang="ru-RU" dirty="0"/>
              <a:t> </a:t>
            </a:r>
            <a:r>
              <a:rPr lang="ru-RU" dirty="0" err="1"/>
              <a:t>еді</a:t>
            </a:r>
            <a:r>
              <a:rPr lang="ru-RU" dirty="0"/>
              <a:t>. Дей </a:t>
            </a:r>
            <a:r>
              <a:rPr lang="ru-RU" dirty="0" err="1"/>
              <a:t>тұрғанмен</a:t>
            </a:r>
            <a:r>
              <a:rPr lang="ru-RU" dirty="0"/>
              <a:t> бал </a:t>
            </a:r>
            <a:r>
              <a:rPr lang="ru-RU" dirty="0" err="1"/>
              <a:t>салада</a:t>
            </a:r>
            <a:r>
              <a:rPr lang="ru-RU" dirty="0"/>
              <a:t> да </a:t>
            </a:r>
            <a:r>
              <a:rPr lang="ru-RU" dirty="0" err="1"/>
              <a:t>азды</a:t>
            </a:r>
            <a:r>
              <a:rPr lang="ru-RU" dirty="0"/>
              <a:t>-</a:t>
            </a:r>
            <a:br>
              <a:rPr lang="ru-RU" dirty="0"/>
            </a:br>
            <a:r>
              <a:rPr lang="ru-RU" dirty="0" err="1"/>
              <a:t>көпті</a:t>
            </a:r>
            <a:r>
              <a:rPr lang="ru-RU" dirty="0"/>
              <a:t> </a:t>
            </a:r>
            <a:r>
              <a:rPr lang="ru-RU" dirty="0" err="1"/>
              <a:t>ерекшеліктер</a:t>
            </a:r>
            <a:r>
              <a:rPr lang="ru-RU" dirty="0"/>
              <a:t> </a:t>
            </a:r>
            <a:r>
              <a:rPr lang="ru-RU" dirty="0" err="1"/>
              <a:t>болмай</a:t>
            </a:r>
            <a:r>
              <a:rPr lang="ru-RU" dirty="0"/>
              <a:t> </a:t>
            </a:r>
            <a:r>
              <a:rPr lang="ru-RU" dirty="0" err="1"/>
              <a:t>қалмайды</a:t>
            </a:r>
            <a:r>
              <a:rPr lang="ru-RU" dirty="0"/>
              <a:t>. </a:t>
            </a:r>
            <a:r>
              <a:rPr lang="ru-RU" dirty="0" err="1"/>
              <a:t>Мысалы</a:t>
            </a:r>
            <a:r>
              <a:rPr lang="ru-RU" dirty="0"/>
              <a:t>, </a:t>
            </a:r>
            <a:r>
              <a:rPr lang="ru-RU" dirty="0" err="1"/>
              <a:t>қытай</a:t>
            </a:r>
            <a:r>
              <a:rPr lang="ru-RU" dirty="0"/>
              <a:t> </a:t>
            </a:r>
            <a:r>
              <a:rPr lang="ru-RU" dirty="0" err="1"/>
              <a:t>тілінің</a:t>
            </a:r>
            <a:r>
              <a:rPr lang="ru-RU" dirty="0"/>
              <a:t/>
            </a:r>
            <a:br>
              <a:rPr lang="ru-RU" dirty="0"/>
            </a:br>
            <a:r>
              <a:rPr lang="ru-RU" dirty="0" err="1"/>
              <a:t>солтүстік</a:t>
            </a:r>
            <a:r>
              <a:rPr lang="ru-RU" dirty="0"/>
              <a:t> </a:t>
            </a:r>
            <a:r>
              <a:rPr lang="ru-RU" dirty="0" err="1"/>
              <a:t>диалектісі</a:t>
            </a:r>
            <a:r>
              <a:rPr lang="ru-RU" dirty="0"/>
              <a:t> "</a:t>
            </a:r>
            <a:r>
              <a:rPr lang="zh-CN" altLang="en-US" dirty="0"/>
              <a:t>我先走</a:t>
            </a:r>
            <a:r>
              <a:rPr lang="ru-RU" dirty="0"/>
              <a:t>" </a:t>
            </a:r>
            <a:r>
              <a:rPr lang="ru-RU" dirty="0" err="1"/>
              <a:t>десе</a:t>
            </a:r>
            <a:r>
              <a:rPr lang="ru-RU" dirty="0" smtClean="0"/>
              <a:t>,</a:t>
            </a:r>
          </a:p>
          <a:p>
            <a:r>
              <a:rPr lang="ru-RU" dirty="0" smtClean="0"/>
              <a:t> </a:t>
            </a:r>
            <a:r>
              <a:rPr lang="ru-RU" dirty="0" err="1"/>
              <a:t>Гуандуң</a:t>
            </a:r>
            <a:r>
              <a:rPr lang="ru-RU" dirty="0"/>
              <a:t> </a:t>
            </a:r>
            <a:r>
              <a:rPr lang="ru-RU" dirty="0" err="1"/>
              <a:t>жағындағылар</a:t>
            </a:r>
            <a:r>
              <a:rPr lang="ru-RU" dirty="0"/>
              <a:t> "</a:t>
            </a:r>
            <a:r>
              <a:rPr lang="zh-CN" altLang="en-US" dirty="0"/>
              <a:t>我走先</a:t>
            </a:r>
            <a:r>
              <a:rPr lang="ru-RU" dirty="0"/>
              <a:t>"</a:t>
            </a:r>
            <a:br>
              <a:rPr lang="ru-RU" dirty="0"/>
            </a:br>
            <a:r>
              <a:rPr lang="ru-RU" dirty="0" err="1"/>
              <a:t>дейді</a:t>
            </a:r>
            <a:r>
              <a:rPr lang="ru-RU" dirty="0"/>
              <a:t>. Осы </a:t>
            </a:r>
            <a:r>
              <a:rPr lang="ru-RU" dirty="0" err="1"/>
              <a:t>секілді</a:t>
            </a:r>
            <a:r>
              <a:rPr lang="ru-RU" dirty="0"/>
              <a:t> </a:t>
            </a:r>
            <a:r>
              <a:rPr lang="ru-RU" dirty="0" err="1"/>
              <a:t>ерекшеліктер</a:t>
            </a:r>
            <a:r>
              <a:rPr lang="ru-RU" dirty="0"/>
              <a:t> </a:t>
            </a:r>
            <a:r>
              <a:rPr lang="ru-RU" dirty="0" err="1"/>
              <a:t>қытайдың</a:t>
            </a:r>
            <a:r>
              <a:rPr lang="ru-RU" dirty="0"/>
              <a:t> </a:t>
            </a:r>
            <a:r>
              <a:rPr lang="ru-RU" dirty="0" err="1"/>
              <a:t>өзге</a:t>
            </a:r>
            <a:r>
              <a:rPr lang="ru-RU" dirty="0"/>
              <a:t> де </a:t>
            </a:r>
            <a:r>
              <a:rPr lang="ru-RU" dirty="0" err="1"/>
              <a:t>диалектілерінен</a:t>
            </a:r>
            <a:r>
              <a:rPr lang="ru-RU" dirty="0"/>
              <a:t/>
            </a:r>
            <a:br>
              <a:rPr lang="ru-RU" dirty="0"/>
            </a:br>
            <a:r>
              <a:rPr lang="ru-RU" dirty="0" err="1"/>
              <a:t>кезігіп</a:t>
            </a:r>
            <a:r>
              <a:rPr lang="ru-RU" dirty="0"/>
              <a:t> </a:t>
            </a:r>
            <a:r>
              <a:rPr lang="ru-RU" dirty="0" err="1"/>
              <a:t>қалады</a:t>
            </a:r>
            <a:r>
              <a:rPr lang="ru-RU" dirty="0"/>
              <a:t>.</a:t>
            </a:r>
            <a:br>
              <a:rPr lang="ru-RU" dirty="0"/>
            </a:br>
            <a:endParaRPr lang="ru-RU" dirty="0"/>
          </a:p>
        </p:txBody>
      </p:sp>
    </p:spTree>
    <p:extLst>
      <p:ext uri="{BB962C8B-B14F-4D97-AF65-F5344CB8AC3E}">
        <p14:creationId xmlns:p14="http://schemas.microsoft.com/office/powerpoint/2010/main" val="16480960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35100" y="876300"/>
            <a:ext cx="8940800" cy="5300663"/>
          </a:xfrm>
        </p:spPr>
        <p:txBody>
          <a:bodyPr>
            <a:normAutofit/>
          </a:bodyPr>
          <a:lstStyle/>
          <a:p>
            <a:r>
              <a:rPr lang="ru-RU" dirty="0" err="1"/>
              <a:t>Диалекттер</a:t>
            </a:r>
            <a:r>
              <a:rPr lang="ru-RU" dirty="0"/>
              <a:t> </a:t>
            </a:r>
            <a:r>
              <a:rPr lang="ru-RU" dirty="0" err="1"/>
              <a:t>арасында</a:t>
            </a:r>
            <a:r>
              <a:rPr lang="ru-RU" dirty="0"/>
              <a:t>, </a:t>
            </a:r>
            <a:r>
              <a:rPr lang="ru-RU" dirty="0" err="1"/>
              <a:t>жоғарыда</a:t>
            </a:r>
            <a:r>
              <a:rPr lang="ru-RU" dirty="0"/>
              <a:t> </a:t>
            </a:r>
            <a:r>
              <a:rPr lang="ru-RU" dirty="0" err="1"/>
              <a:t>баяндалғандай</a:t>
            </a:r>
            <a:r>
              <a:rPr lang="ru-RU" dirty="0"/>
              <a:t>, </a:t>
            </a:r>
            <a:r>
              <a:rPr lang="ru-RU" dirty="0" err="1" smtClean="0"/>
              <a:t>фонетикалық</a:t>
            </a:r>
            <a:r>
              <a:rPr lang="ru-RU" dirty="0"/>
              <a:t> </a:t>
            </a:r>
            <a:r>
              <a:rPr lang="ru-RU" dirty="0" smtClean="0"/>
              <a:t> </a:t>
            </a:r>
            <a:r>
              <a:rPr lang="ru-RU" dirty="0" err="1" smtClean="0"/>
              <a:t>лексикалық</a:t>
            </a:r>
            <a:r>
              <a:rPr lang="ru-RU" dirty="0"/>
              <a:t>, </a:t>
            </a:r>
            <a:r>
              <a:rPr lang="ru-RU" dirty="0" err="1"/>
              <a:t>грамматикалық</a:t>
            </a:r>
            <a:r>
              <a:rPr lang="ru-RU" dirty="0"/>
              <a:t> </a:t>
            </a:r>
            <a:r>
              <a:rPr lang="ru-RU" dirty="0" err="1"/>
              <a:t>айырмашылықтар</a:t>
            </a:r>
            <a:r>
              <a:rPr lang="ru-RU" dirty="0"/>
              <a:t> </a:t>
            </a:r>
            <a:r>
              <a:rPr lang="ru-RU" dirty="0" err="1"/>
              <a:t>болғанымен</a:t>
            </a:r>
            <a:r>
              <a:rPr lang="ru-RU" dirty="0"/>
              <a:t>, </a:t>
            </a:r>
            <a:r>
              <a:rPr lang="ru-RU" dirty="0" err="1"/>
              <a:t>тілдік</a:t>
            </a:r>
            <a:r>
              <a:rPr lang="ru-RU" dirty="0"/>
              <a:t/>
            </a:r>
            <a:br>
              <a:rPr lang="ru-RU" dirty="0"/>
            </a:br>
            <a:r>
              <a:rPr lang="ru-RU" dirty="0" err="1"/>
              <a:t>ортақтықтар</a:t>
            </a:r>
            <a:r>
              <a:rPr lang="ru-RU" dirty="0"/>
              <a:t> </a:t>
            </a:r>
            <a:r>
              <a:rPr lang="ru-RU" dirty="0" err="1"/>
              <a:t>қалайда</a:t>
            </a:r>
            <a:r>
              <a:rPr lang="ru-RU" dirty="0"/>
              <a:t> </a:t>
            </a:r>
            <a:r>
              <a:rPr lang="ru-RU" dirty="0" err="1"/>
              <a:t>таразының</a:t>
            </a:r>
            <a:r>
              <a:rPr lang="ru-RU" dirty="0"/>
              <a:t> </a:t>
            </a:r>
            <a:r>
              <a:rPr lang="ru-RU" dirty="0" err="1"/>
              <a:t>ауыр</a:t>
            </a:r>
            <a:r>
              <a:rPr lang="ru-RU" dirty="0"/>
              <a:t> </a:t>
            </a:r>
            <a:r>
              <a:rPr lang="ru-RU" dirty="0" err="1"/>
              <a:t>басында</a:t>
            </a:r>
            <a:r>
              <a:rPr lang="ru-RU" dirty="0"/>
              <a:t> </a:t>
            </a:r>
            <a:r>
              <a:rPr lang="ru-RU" dirty="0" err="1"/>
              <a:t>тұрғандығы</a:t>
            </a:r>
            <a:r>
              <a:rPr lang="ru-RU" dirty="0"/>
              <a:t> </a:t>
            </a:r>
            <a:r>
              <a:rPr lang="ru-RU" dirty="0" err="1"/>
              <a:t>ақиқат</a:t>
            </a:r>
            <a:r>
              <a:rPr lang="ru-RU" dirty="0"/>
              <a:t>.</a:t>
            </a:r>
            <a:br>
              <a:rPr lang="ru-RU" dirty="0"/>
            </a:br>
            <a:r>
              <a:rPr lang="ru-RU" dirty="0" err="1"/>
              <a:t>Белгілі</a:t>
            </a:r>
            <a:r>
              <a:rPr lang="ru-RU" dirty="0"/>
              <a:t> </a:t>
            </a:r>
            <a:r>
              <a:rPr lang="ru-RU" dirty="0" err="1"/>
              <a:t>болғанындай</a:t>
            </a:r>
            <a:r>
              <a:rPr lang="ru-RU" dirty="0"/>
              <a:t>, диалект - </a:t>
            </a:r>
            <a:r>
              <a:rPr lang="ru-RU" dirty="0" err="1"/>
              <a:t>бірбүтін</a:t>
            </a:r>
            <a:r>
              <a:rPr lang="ru-RU" dirty="0"/>
              <a:t> </a:t>
            </a:r>
            <a:r>
              <a:rPr lang="ru-RU" dirty="0" err="1"/>
              <a:t>тілдің</a:t>
            </a:r>
            <a:r>
              <a:rPr lang="ru-RU" dirty="0"/>
              <a:t> </a:t>
            </a:r>
            <a:r>
              <a:rPr lang="ru-RU" dirty="0" err="1"/>
              <a:t>құрамындағы</a:t>
            </a:r>
            <a:r>
              <a:rPr lang="ru-RU" dirty="0"/>
              <a:t/>
            </a:r>
            <a:br>
              <a:rPr lang="ru-RU" dirty="0"/>
            </a:br>
            <a:r>
              <a:rPr lang="ru-RU" dirty="0" err="1"/>
              <a:t>жергілікті</a:t>
            </a:r>
            <a:r>
              <a:rPr lang="ru-RU" dirty="0"/>
              <a:t> </a:t>
            </a:r>
            <a:r>
              <a:rPr lang="ru-RU" dirty="0" err="1"/>
              <a:t>өзгешелікке</a:t>
            </a:r>
            <a:r>
              <a:rPr lang="ru-RU" dirty="0"/>
              <a:t> </a:t>
            </a:r>
            <a:r>
              <a:rPr lang="ru-RU" dirty="0" err="1"/>
              <a:t>ие</a:t>
            </a:r>
            <a:r>
              <a:rPr lang="ru-RU" dirty="0"/>
              <a:t> </a:t>
            </a:r>
            <a:r>
              <a:rPr lang="ru-RU" dirty="0" err="1"/>
              <a:t>ең</a:t>
            </a:r>
            <a:r>
              <a:rPr lang="ru-RU" dirty="0"/>
              <a:t> </a:t>
            </a:r>
            <a:r>
              <a:rPr lang="ru-RU" dirty="0" err="1"/>
              <a:t>үлкен</a:t>
            </a:r>
            <a:r>
              <a:rPr lang="ru-RU" dirty="0"/>
              <a:t> категория. </a:t>
            </a:r>
            <a:r>
              <a:rPr lang="ru-RU" dirty="0" err="1"/>
              <a:t>Сондықтан</a:t>
            </a:r>
            <a:r>
              <a:rPr lang="ru-RU" dirty="0"/>
              <a:t> да </a:t>
            </a:r>
            <a:r>
              <a:rPr lang="ru-RU" dirty="0" err="1" smtClean="0"/>
              <a:t>ол</a:t>
            </a:r>
            <a:r>
              <a:rPr lang="ru-RU" dirty="0"/>
              <a:t> </a:t>
            </a:r>
            <a:r>
              <a:rPr lang="ru-RU" dirty="0" smtClean="0"/>
              <a:t> </a:t>
            </a:r>
            <a:r>
              <a:rPr lang="ru-RU" dirty="0" err="1" smtClean="0"/>
              <a:t>өзінің</a:t>
            </a:r>
            <a:r>
              <a:rPr lang="ru-RU" dirty="0" smtClean="0"/>
              <a:t> </a:t>
            </a:r>
            <a:r>
              <a:rPr lang="ru-RU" dirty="0" err="1"/>
              <a:t>ішкі</a:t>
            </a:r>
            <a:r>
              <a:rPr lang="ru-RU" dirty="0"/>
              <a:t> </a:t>
            </a:r>
            <a:r>
              <a:rPr lang="ru-RU" dirty="0" err="1"/>
              <a:t>ерекшеліктеріне</a:t>
            </a:r>
            <a:r>
              <a:rPr lang="ru-RU" dirty="0"/>
              <a:t> </a:t>
            </a:r>
            <a:r>
              <a:rPr lang="ru-RU" dirty="0" err="1"/>
              <a:t>қарай</a:t>
            </a:r>
            <a:r>
              <a:rPr lang="ru-RU" dirty="0"/>
              <a:t> </a:t>
            </a:r>
            <a:r>
              <a:rPr lang="ru-RU" dirty="0" err="1"/>
              <a:t>ұсақ</a:t>
            </a:r>
            <a:r>
              <a:rPr lang="ru-RU" dirty="0"/>
              <a:t> </a:t>
            </a:r>
            <a:r>
              <a:rPr lang="ru-RU" dirty="0" err="1"/>
              <a:t>категорияларға</a:t>
            </a:r>
            <a:r>
              <a:rPr lang="ru-RU" dirty="0"/>
              <a:t> </a:t>
            </a:r>
            <a:r>
              <a:rPr lang="ru-RU" dirty="0" err="1"/>
              <a:t>жіктеледі</a:t>
            </a:r>
            <a:r>
              <a:rPr lang="ru-RU" dirty="0"/>
              <a:t/>
            </a:r>
            <a:br>
              <a:rPr lang="ru-RU" dirty="0"/>
            </a:br>
            <a:r>
              <a:rPr lang="ru-RU" dirty="0" err="1"/>
              <a:t>Яғни</a:t>
            </a:r>
            <a:r>
              <a:rPr lang="ru-RU" dirty="0"/>
              <a:t> диалект -&gt;</a:t>
            </a:r>
            <a:r>
              <a:rPr lang="ru-RU" dirty="0" err="1"/>
              <a:t>диалектше</a:t>
            </a:r>
            <a:r>
              <a:rPr lang="ru-RU" dirty="0"/>
              <a:t>-&gt;говор-&gt;</a:t>
            </a:r>
            <a:r>
              <a:rPr lang="ru-RU" dirty="0" err="1"/>
              <a:t>говорша</a:t>
            </a:r>
            <a:r>
              <a:rPr lang="ru-RU" dirty="0"/>
              <a:t/>
            </a:r>
            <a:br>
              <a:rPr lang="ru-RU" dirty="0"/>
            </a:br>
            <a:r>
              <a:rPr lang="ru-RU" dirty="0" err="1"/>
              <a:t>болып</a:t>
            </a:r>
            <a:r>
              <a:rPr lang="ru-RU" dirty="0"/>
              <a:t> </a:t>
            </a:r>
            <a:r>
              <a:rPr lang="ru-RU" dirty="0" err="1"/>
              <a:t>бөлінеді</a:t>
            </a:r>
            <a:r>
              <a:rPr lang="ru-RU" dirty="0"/>
              <a:t>. </a:t>
            </a:r>
          </a:p>
        </p:txBody>
      </p:sp>
    </p:spTree>
    <p:extLst>
      <p:ext uri="{BB962C8B-B14F-4D97-AF65-F5344CB8AC3E}">
        <p14:creationId xmlns:p14="http://schemas.microsoft.com/office/powerpoint/2010/main" val="2688325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54200" y="1282700"/>
            <a:ext cx="7518400" cy="4894263"/>
          </a:xfrm>
        </p:spPr>
        <p:txBody>
          <a:bodyPr/>
          <a:lstStyle/>
          <a:p>
            <a:pPr marL="0" indent="0">
              <a:buNone/>
            </a:pPr>
            <a:r>
              <a:rPr lang="kk-KZ" dirty="0" smtClean="0"/>
              <a:t>  Мейлі </a:t>
            </a:r>
            <a:r>
              <a:rPr lang="kk-KZ" dirty="0"/>
              <a:t>қалай болғанда да,жалпы адами қоғамның басты бір белгісі,ұйтқысы осы тіл екеніне көз жұмбайлық жасалмағанына қуанасың. Ал бізше болғанда,осынау адами символ мен ұтыс ретіндегі тіл</a:t>
            </a:r>
            <a:r>
              <a:rPr lang="en-US" dirty="0"/>
              <a:t>---</a:t>
            </a:r>
            <a:r>
              <a:rPr lang="kk-KZ" dirty="0"/>
              <a:t>бір құдіреттің  «сиы» екені даусыз. Алайда оның дамып жүйеленіп,күрделене түсуіне,әрине,қоғамдық тірліктің аз рөл атқармағанын ешкім де жоққа шығара алмаса керек.</a:t>
            </a:r>
            <a:endParaRPr lang="ru-RU" dirty="0"/>
          </a:p>
          <a:p>
            <a:endParaRPr lang="ru-RU" dirty="0"/>
          </a:p>
        </p:txBody>
      </p:sp>
    </p:spTree>
    <p:extLst>
      <p:ext uri="{BB962C8B-B14F-4D97-AF65-F5344CB8AC3E}">
        <p14:creationId xmlns:p14="http://schemas.microsoft.com/office/powerpoint/2010/main" val="29741277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87500" y="927100"/>
            <a:ext cx="8420100" cy="5249863"/>
          </a:xfrm>
        </p:spPr>
        <p:txBody>
          <a:bodyPr/>
          <a:lstStyle/>
          <a:p>
            <a:r>
              <a:rPr lang="kk-KZ" dirty="0"/>
              <a:t>Мысалы, қытай тілі солтүстік диалектісі </a:t>
            </a:r>
            <a:r>
              <a:rPr lang="kk-KZ" dirty="0" smtClean="0"/>
              <a:t>бастаған</a:t>
            </a:r>
          </a:p>
          <a:p>
            <a:pPr marL="0" indent="0">
              <a:buNone/>
            </a:pPr>
            <a:r>
              <a:rPr lang="kk-KZ" dirty="0" smtClean="0"/>
              <a:t> </a:t>
            </a:r>
            <a:r>
              <a:rPr lang="kk-KZ" dirty="0"/>
              <a:t>8 диалектіге жіктеледі. </a:t>
            </a:r>
            <a:endParaRPr lang="kk-KZ" dirty="0" smtClean="0"/>
          </a:p>
          <a:p>
            <a:r>
              <a:rPr lang="kk-KZ" dirty="0" smtClean="0"/>
              <a:t>Ал </a:t>
            </a:r>
            <a:r>
              <a:rPr lang="kk-KZ" dirty="0"/>
              <a:t>солтүстік диалектісі-солтүстік диалектшесі бастаған 4 диалектшеге бөлінеді</a:t>
            </a:r>
            <a:r>
              <a:rPr lang="kk-KZ" dirty="0" smtClean="0"/>
              <a:t>.</a:t>
            </a:r>
          </a:p>
          <a:p>
            <a:r>
              <a:rPr lang="kk-KZ" dirty="0" smtClean="0"/>
              <a:t> </a:t>
            </a:r>
            <a:r>
              <a:rPr lang="kk-KZ" dirty="0"/>
              <a:t>Солтүстік диалектшесі-Хыбей, Шандун говорына</a:t>
            </a:r>
            <a:r>
              <a:rPr lang="kk-KZ" dirty="0" smtClean="0"/>
              <a:t>;</a:t>
            </a:r>
          </a:p>
          <a:p>
            <a:r>
              <a:rPr lang="kk-KZ" dirty="0" smtClean="0"/>
              <a:t> </a:t>
            </a:r>
            <a:r>
              <a:rPr lang="kk-KZ" dirty="0"/>
              <a:t>Хыбей говоры- Пекин және Тиянзин говоршасына</a:t>
            </a:r>
            <a:br>
              <a:rPr lang="kk-KZ" dirty="0"/>
            </a:br>
            <a:r>
              <a:rPr lang="kk-KZ" dirty="0"/>
              <a:t>жіктеліп кетеді. </a:t>
            </a:r>
            <a:endParaRPr lang="kk-KZ" dirty="0" smtClean="0"/>
          </a:p>
          <a:p>
            <a:r>
              <a:rPr lang="kk-KZ" dirty="0" smtClean="0"/>
              <a:t>Бұл </a:t>
            </a:r>
            <a:r>
              <a:rPr lang="kk-KZ" dirty="0"/>
              <a:t>әрине, диалекттік айырмашылығы үлкен</a:t>
            </a:r>
            <a:br>
              <a:rPr lang="kk-KZ" dirty="0"/>
            </a:br>
            <a:r>
              <a:rPr lang="kk-KZ" dirty="0"/>
              <a:t>тілдерге қаратылған принцип екені даусыз.</a:t>
            </a:r>
            <a:endParaRPr lang="ru-RU" dirty="0"/>
          </a:p>
        </p:txBody>
      </p:sp>
    </p:spTree>
    <p:extLst>
      <p:ext uri="{BB962C8B-B14F-4D97-AF65-F5344CB8AC3E}">
        <p14:creationId xmlns:p14="http://schemas.microsoft.com/office/powerpoint/2010/main" val="38871741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97000" y="685800"/>
            <a:ext cx="8407400" cy="5491163"/>
          </a:xfrm>
        </p:spPr>
        <p:txBody>
          <a:bodyPr>
            <a:normAutofit fontScale="92500" lnSpcReduction="20000"/>
          </a:bodyPr>
          <a:lstStyle/>
          <a:p>
            <a:r>
              <a:rPr lang="kk-KZ" sz="3000" dirty="0" smtClean="0"/>
              <a:t>  Диалект </a:t>
            </a:r>
            <a:r>
              <a:rPr lang="kk-KZ" sz="3000" dirty="0"/>
              <a:t>- ұзақ уақыт барысында қалыптасатындықтан, олардың</a:t>
            </a:r>
            <a:br>
              <a:rPr lang="kk-KZ" sz="3000" dirty="0"/>
            </a:br>
            <a:r>
              <a:rPr lang="kk-KZ" sz="3000" dirty="0"/>
              <a:t>сөздік қорға қосылуы мен қолданылудан қалуы да </a:t>
            </a:r>
            <a:r>
              <a:rPr lang="kk-KZ" sz="3000" dirty="0" smtClean="0"/>
              <a:t>тым қысқа уақытта </a:t>
            </a:r>
            <a:r>
              <a:rPr lang="kk-KZ" sz="3000" dirty="0"/>
              <a:t>жүзеге аспайды. Демек диалекттер дамуы ұзақ мерзімдерден кейін мынадай үш түрлі тағдырдың біріне тап болады</a:t>
            </a:r>
            <a:r>
              <a:rPr lang="kk-KZ" sz="3000" dirty="0" smtClean="0"/>
              <a:t>:</a:t>
            </a:r>
          </a:p>
          <a:p>
            <a:r>
              <a:rPr lang="kk-KZ" sz="3000" dirty="0" smtClean="0"/>
              <a:t> </a:t>
            </a:r>
            <a:r>
              <a:rPr lang="kk-KZ" sz="3000" dirty="0"/>
              <a:t>I. Өзіндік ерекшелігін сақтай отырып, сөздік қорға қосылып кетуі</a:t>
            </a:r>
            <a:br>
              <a:rPr lang="kk-KZ" sz="3000" dirty="0"/>
            </a:br>
            <a:r>
              <a:rPr lang="kk-KZ" sz="3000" dirty="0"/>
              <a:t>мүмкін; </a:t>
            </a:r>
            <a:endParaRPr lang="kk-KZ" sz="3000" dirty="0" smtClean="0"/>
          </a:p>
          <a:p>
            <a:r>
              <a:rPr lang="kk-KZ" sz="3000" dirty="0" smtClean="0"/>
              <a:t>II</a:t>
            </a:r>
            <a:r>
              <a:rPr lang="kk-KZ" sz="3000" dirty="0"/>
              <a:t>. Өзіндік ерекшелігін жойып, өзге диалектке сіңіп </a:t>
            </a:r>
            <a:r>
              <a:rPr lang="kk-KZ" sz="3000" dirty="0" smtClean="0"/>
              <a:t>кетуі мүмкін</a:t>
            </a:r>
            <a:r>
              <a:rPr lang="kk-KZ" sz="3000" dirty="0"/>
              <a:t>; </a:t>
            </a:r>
            <a:endParaRPr lang="kk-KZ" sz="3000" dirty="0" smtClean="0"/>
          </a:p>
          <a:p>
            <a:r>
              <a:rPr lang="kk-KZ" sz="3000" dirty="0" smtClean="0"/>
              <a:t>III</a:t>
            </a:r>
            <a:r>
              <a:rPr lang="kk-KZ" sz="3000" dirty="0"/>
              <a:t>. Өзіндік ерекшелігі ұлғая түсіп</a:t>
            </a:r>
            <a:r>
              <a:rPr lang="kk-KZ" sz="3000"/>
              <a:t>, </a:t>
            </a:r>
            <a:r>
              <a:rPr lang="kk-KZ" sz="3000" smtClean="0"/>
              <a:t>қалыптасып </a:t>
            </a:r>
            <a:r>
              <a:rPr lang="kk-KZ" sz="3000" dirty="0"/>
              <a:t>дербес тілге</a:t>
            </a:r>
            <a:br>
              <a:rPr lang="kk-KZ" sz="3000" dirty="0"/>
            </a:br>
            <a:r>
              <a:rPr lang="kk-KZ" sz="3000" dirty="0"/>
              <a:t>айналып кетуі мүмкін.</a:t>
            </a:r>
            <a:r>
              <a:rPr lang="kk-KZ" dirty="0"/>
              <a:t/>
            </a:r>
            <a:br>
              <a:rPr lang="kk-KZ" dirty="0"/>
            </a:br>
            <a:endParaRPr lang="ru-RU" dirty="0"/>
          </a:p>
        </p:txBody>
      </p:sp>
    </p:spTree>
    <p:extLst>
      <p:ext uri="{BB962C8B-B14F-4D97-AF65-F5344CB8AC3E}">
        <p14:creationId xmlns:p14="http://schemas.microsoft.com/office/powerpoint/2010/main" val="19170618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24000" y="939800"/>
            <a:ext cx="8343900" cy="5727700"/>
          </a:xfrm>
        </p:spPr>
        <p:txBody>
          <a:bodyPr>
            <a:noAutofit/>
          </a:bodyPr>
          <a:lstStyle/>
          <a:p>
            <a:pPr marL="0" indent="0">
              <a:buNone/>
            </a:pPr>
            <a:r>
              <a:rPr lang="kk-KZ" dirty="0"/>
              <a:t> </a:t>
            </a:r>
            <a:r>
              <a:rPr lang="kk-KZ" dirty="0" smtClean="0"/>
              <a:t>     Кісілік </a:t>
            </a:r>
            <a:r>
              <a:rPr lang="kk-KZ" dirty="0"/>
              <a:t>қоғамның қажетті категориясы ретіндегі тілдің </a:t>
            </a:r>
            <a:r>
              <a:rPr lang="kk-KZ" dirty="0" smtClean="0"/>
              <a:t>бір ерекшелігі </a:t>
            </a:r>
            <a:r>
              <a:rPr lang="kk-KZ" dirty="0"/>
              <a:t>есептелетін диалект те әлеуметтік </a:t>
            </a:r>
            <a:r>
              <a:rPr lang="kk-KZ" dirty="0" smtClean="0"/>
              <a:t>құбылыстан</a:t>
            </a:r>
            <a:r>
              <a:rPr lang="ru-RU" dirty="0"/>
              <a:t> </a:t>
            </a:r>
            <a:r>
              <a:rPr lang="kk-KZ" dirty="0" smtClean="0"/>
              <a:t>туындайды</a:t>
            </a:r>
            <a:r>
              <a:rPr lang="kk-KZ" dirty="0"/>
              <a:t>. Оны біреулер жағрафиялық ортаның ықпалынан деп</a:t>
            </a:r>
            <a:br>
              <a:rPr lang="kk-KZ" dirty="0"/>
            </a:br>
            <a:r>
              <a:rPr lang="kk-KZ" dirty="0"/>
              <a:t>түсіндіруге тырысады (Қараңыз: Лу-Фа ян (</a:t>
            </a:r>
            <a:r>
              <a:rPr lang="zh-CN" altLang="en-US" dirty="0"/>
              <a:t>切韵</a:t>
            </a:r>
            <a:r>
              <a:rPr lang="kk-KZ" dirty="0"/>
              <a:t>xu) және Ян-Джыдүй: «</a:t>
            </a:r>
            <a:r>
              <a:rPr lang="zh-CN" altLang="en-US" dirty="0"/>
              <a:t>颜氏家训</a:t>
            </a:r>
            <a:r>
              <a:rPr lang="bg-BG" dirty="0"/>
              <a:t>-</a:t>
            </a:r>
            <a:r>
              <a:rPr lang="zh-CN" altLang="en-US" dirty="0"/>
              <a:t>音辞篇</a:t>
            </a:r>
            <a:r>
              <a:rPr lang="kk-KZ" dirty="0"/>
              <a:t>».Бірақ бізше болғанда бұл пікірдің</a:t>
            </a:r>
            <a:br>
              <a:rPr lang="kk-KZ" dirty="0"/>
            </a:br>
            <a:r>
              <a:rPr lang="kk-KZ" dirty="0"/>
              <a:t>ғылыми қисыны шамалы. Әрине, өндіргіш күштердің мешеу,</a:t>
            </a:r>
            <a:br>
              <a:rPr lang="kk-KZ" dirty="0"/>
            </a:br>
            <a:r>
              <a:rPr lang="kk-KZ" dirty="0"/>
              <a:t>қоғамдық-саяси жағдайдың жіктелу жағында болып тұрған бір</a:t>
            </a:r>
            <a:br>
              <a:rPr lang="kk-KZ" dirty="0"/>
            </a:br>
            <a:r>
              <a:rPr lang="kk-KZ" dirty="0"/>
              <a:t>кезеңдерінде жаратылыстық орта (тау, өзендер) диалекттің</a:t>
            </a:r>
            <a:br>
              <a:rPr lang="kk-KZ" dirty="0"/>
            </a:br>
            <a:r>
              <a:rPr lang="kk-KZ" dirty="0"/>
              <a:t>қалыптасуына игі септігін тигізуі мүмкін.</a:t>
            </a:r>
            <a:endParaRPr lang="ru-RU" dirty="0"/>
          </a:p>
        </p:txBody>
      </p:sp>
    </p:spTree>
    <p:extLst>
      <p:ext uri="{BB962C8B-B14F-4D97-AF65-F5344CB8AC3E}">
        <p14:creationId xmlns:p14="http://schemas.microsoft.com/office/powerpoint/2010/main" val="5118389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46200" y="774700"/>
            <a:ext cx="9055100" cy="5402263"/>
          </a:xfrm>
        </p:spPr>
        <p:txBody>
          <a:bodyPr/>
          <a:lstStyle/>
          <a:p>
            <a:r>
              <a:rPr lang="kk-KZ" dirty="0"/>
              <a:t>Соның өзінде де</a:t>
            </a:r>
            <a:br>
              <a:rPr lang="kk-KZ" dirty="0"/>
            </a:br>
            <a:r>
              <a:rPr lang="kk-KZ" dirty="0"/>
              <a:t>диалекттердің мәндік ерекшелігіне тау-өзеннің тигізер әсері </a:t>
            </a:r>
            <a:r>
              <a:rPr lang="kk-KZ" dirty="0" smtClean="0"/>
              <a:t>жоқ деп </a:t>
            </a:r>
            <a:r>
              <a:rPr lang="kk-KZ" dirty="0"/>
              <a:t>кесіп айтуға болады. Мәселен, қазақ </a:t>
            </a:r>
            <a:r>
              <a:rPr lang="kk-KZ" dirty="0" smtClean="0"/>
              <a:t>тіліндегі</a:t>
            </a:r>
          </a:p>
          <a:p>
            <a:r>
              <a:rPr lang="kk-KZ" dirty="0" smtClean="0"/>
              <a:t> </a:t>
            </a:r>
            <a:r>
              <a:rPr lang="kk-KZ" dirty="0"/>
              <a:t>"пысты" </a:t>
            </a:r>
            <a:r>
              <a:rPr lang="kk-KZ" dirty="0" smtClean="0"/>
              <a:t>мен "пістіге</a:t>
            </a:r>
            <a:r>
              <a:rPr lang="kk-KZ" dirty="0"/>
              <a:t>", </a:t>
            </a:r>
            <a:endParaRPr lang="kk-KZ" dirty="0" smtClean="0"/>
          </a:p>
          <a:p>
            <a:r>
              <a:rPr lang="kk-KZ" dirty="0" smtClean="0"/>
              <a:t>"</a:t>
            </a:r>
            <a:r>
              <a:rPr lang="kk-KZ" dirty="0"/>
              <a:t>белағаш" пен "</a:t>
            </a:r>
            <a:r>
              <a:rPr lang="kk-KZ" dirty="0" smtClean="0"/>
              <a:t>мәтша" </a:t>
            </a:r>
            <a:r>
              <a:rPr lang="kk-KZ" dirty="0"/>
              <a:t>сол жердегі тау-өзеннің </a:t>
            </a:r>
            <a:r>
              <a:rPr lang="kk-KZ" dirty="0" smtClean="0"/>
              <a:t>қандай әсер-ықпалы</a:t>
            </a:r>
            <a:r>
              <a:rPr lang="kk-KZ" dirty="0"/>
              <a:t>, ерекшелігі сіңген болуы мүмкін?! Ал қытай </a:t>
            </a:r>
            <a:r>
              <a:rPr lang="kk-KZ" dirty="0" smtClean="0"/>
              <a:t>тіліндегі диалекттерде </a:t>
            </a:r>
            <a:r>
              <a:rPr lang="kk-KZ" dirty="0"/>
              <a:t>тау-өзеннің қандай белгілері бар?! Демек ондай</a:t>
            </a:r>
            <a:br>
              <a:rPr lang="kk-KZ" dirty="0"/>
            </a:br>
            <a:r>
              <a:rPr lang="kk-KZ" dirty="0"/>
              <a:t>жорамалдың ғылымилығы шамалылау деген сөз.</a:t>
            </a:r>
            <a:endParaRPr lang="ru-RU" dirty="0"/>
          </a:p>
        </p:txBody>
      </p:sp>
    </p:spTree>
    <p:extLst>
      <p:ext uri="{BB962C8B-B14F-4D97-AF65-F5344CB8AC3E}">
        <p14:creationId xmlns:p14="http://schemas.microsoft.com/office/powerpoint/2010/main" val="35296010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22400" y="774700"/>
            <a:ext cx="8928100" cy="5402263"/>
          </a:xfrm>
        </p:spPr>
        <p:txBody>
          <a:bodyPr>
            <a:normAutofit/>
          </a:bodyPr>
          <a:lstStyle/>
          <a:p>
            <a:r>
              <a:rPr lang="kk-KZ" dirty="0"/>
              <a:t>Осы арада диалекттерді зерттеудің қандай қажеті бар? </a:t>
            </a:r>
            <a:r>
              <a:rPr lang="kk-KZ" dirty="0" smtClean="0"/>
              <a:t>Деген заңды </a:t>
            </a:r>
            <a:r>
              <a:rPr lang="kk-KZ" dirty="0"/>
              <a:t>сұрақ туындауы мүмкін. </a:t>
            </a:r>
            <a:r>
              <a:rPr lang="ru-RU" dirty="0" err="1"/>
              <a:t>Себебі</a:t>
            </a:r>
            <a:r>
              <a:rPr lang="ru-RU" dirty="0"/>
              <a:t>, </a:t>
            </a:r>
            <a:r>
              <a:rPr lang="ru-RU" dirty="0" err="1"/>
              <a:t>былай</a:t>
            </a:r>
            <a:r>
              <a:rPr lang="ru-RU" dirty="0"/>
              <a:t> </a:t>
            </a:r>
            <a:r>
              <a:rPr lang="ru-RU" dirty="0" err="1"/>
              <a:t>қараған</a:t>
            </a:r>
            <a:r>
              <a:rPr lang="ru-RU" dirty="0"/>
              <a:t> </a:t>
            </a:r>
            <a:r>
              <a:rPr lang="ru-RU" dirty="0" err="1" smtClean="0"/>
              <a:t>адамға</a:t>
            </a:r>
            <a:r>
              <a:rPr lang="ru-RU" dirty="0"/>
              <a:t> </a:t>
            </a:r>
            <a:r>
              <a:rPr lang="ru-RU" dirty="0" smtClean="0"/>
              <a:t>диалект </a:t>
            </a:r>
            <a:r>
              <a:rPr lang="ru-RU" dirty="0" err="1"/>
              <a:t>тілде</a:t>
            </a:r>
            <a:r>
              <a:rPr lang="ru-RU" dirty="0"/>
              <a:t> </a:t>
            </a:r>
            <a:r>
              <a:rPr lang="ru-RU" dirty="0" err="1"/>
              <a:t>болса</a:t>
            </a:r>
            <a:r>
              <a:rPr lang="ru-RU" dirty="0"/>
              <a:t> да, </a:t>
            </a:r>
            <a:r>
              <a:rPr lang="ru-RU" dirty="0" err="1"/>
              <a:t>болмаса</a:t>
            </a:r>
            <a:r>
              <a:rPr lang="ru-RU" dirty="0"/>
              <a:t> да бола </a:t>
            </a:r>
            <a:r>
              <a:rPr lang="ru-RU" dirty="0" err="1"/>
              <a:t>беретін</a:t>
            </a:r>
            <a:r>
              <a:rPr lang="ru-RU" dirty="0"/>
              <a:t> </a:t>
            </a:r>
            <a:r>
              <a:rPr lang="ru-RU" dirty="0" err="1"/>
              <a:t>құбылыс</a:t>
            </a:r>
            <a:r>
              <a:rPr lang="ru-RU" dirty="0"/>
              <a:t> </a:t>
            </a:r>
            <a:r>
              <a:rPr lang="ru-RU" dirty="0" err="1" smtClean="0"/>
              <a:t>сияқты</a:t>
            </a:r>
            <a:r>
              <a:rPr lang="ru-RU" dirty="0"/>
              <a:t> </a:t>
            </a:r>
            <a:r>
              <a:rPr lang="ru-RU" dirty="0" err="1" smtClean="0"/>
              <a:t>сезіледі</a:t>
            </a:r>
            <a:r>
              <a:rPr lang="ru-RU" dirty="0"/>
              <a:t>. </a:t>
            </a:r>
            <a:r>
              <a:rPr lang="ru-RU" dirty="0" err="1"/>
              <a:t>Алайда</a:t>
            </a:r>
            <a:r>
              <a:rPr lang="ru-RU" dirty="0"/>
              <a:t>, </a:t>
            </a:r>
            <a:r>
              <a:rPr lang="ru-RU" dirty="0" err="1"/>
              <a:t>диалекттерді</a:t>
            </a:r>
            <a:r>
              <a:rPr lang="ru-RU" dirty="0"/>
              <a:t> </a:t>
            </a:r>
            <a:r>
              <a:rPr lang="ru-RU" dirty="0" err="1"/>
              <a:t>зерттеудің</a:t>
            </a:r>
            <a:r>
              <a:rPr lang="ru-RU" dirty="0"/>
              <a:t> </a:t>
            </a:r>
            <a:r>
              <a:rPr lang="ru-RU" dirty="0" err="1"/>
              <a:t>тіл</a:t>
            </a:r>
            <a:r>
              <a:rPr lang="ru-RU" dirty="0"/>
              <a:t> </a:t>
            </a:r>
            <a:r>
              <a:rPr lang="ru-RU" dirty="0" err="1"/>
              <a:t>ғылымы</a:t>
            </a:r>
            <a:r>
              <a:rPr lang="ru-RU" dirty="0"/>
              <a:t> </a:t>
            </a:r>
            <a:r>
              <a:rPr lang="ru-RU" dirty="0" err="1" smtClean="0"/>
              <a:t>үшін</a:t>
            </a:r>
            <a:endParaRPr lang="ru-RU" dirty="0"/>
          </a:p>
          <a:p>
            <a:r>
              <a:rPr lang="ru-RU" dirty="0" err="1" smtClean="0"/>
              <a:t>теориялық</a:t>
            </a:r>
            <a:r>
              <a:rPr lang="ru-RU" dirty="0" smtClean="0"/>
              <a:t> </a:t>
            </a:r>
            <a:r>
              <a:rPr lang="ru-RU" dirty="0"/>
              <a:t>та, </a:t>
            </a:r>
            <a:endParaRPr lang="ru-RU" dirty="0" smtClean="0"/>
          </a:p>
          <a:p>
            <a:r>
              <a:rPr lang="ru-RU" dirty="0" err="1" smtClean="0"/>
              <a:t>практикалық</a:t>
            </a:r>
            <a:r>
              <a:rPr lang="ru-RU" dirty="0" smtClean="0"/>
              <a:t> </a:t>
            </a:r>
            <a:r>
              <a:rPr lang="ru-RU" dirty="0"/>
              <a:t>та </a:t>
            </a:r>
            <a:r>
              <a:rPr lang="ru-RU" dirty="0" err="1"/>
              <a:t>мән-маңызы</a:t>
            </a:r>
            <a:r>
              <a:rPr lang="ru-RU" dirty="0"/>
              <a:t> </a:t>
            </a:r>
            <a:r>
              <a:rPr lang="ru-RU" dirty="0" err="1"/>
              <a:t>зор</a:t>
            </a:r>
            <a:r>
              <a:rPr lang="ru-RU" dirty="0"/>
              <a:t> </a:t>
            </a:r>
            <a:r>
              <a:rPr lang="ru-RU" dirty="0" err="1"/>
              <a:t>жұмыс</a:t>
            </a:r>
            <a:r>
              <a:rPr lang="ru-RU" dirty="0"/>
              <a:t>. </a:t>
            </a:r>
            <a:r>
              <a:rPr lang="ru-RU" dirty="0" err="1"/>
              <a:t>Мәселен</a:t>
            </a:r>
            <a:r>
              <a:rPr lang="ru-RU" dirty="0"/>
              <a:t>,</a:t>
            </a:r>
            <a:br>
              <a:rPr lang="ru-RU" dirty="0"/>
            </a:br>
            <a:r>
              <a:rPr lang="ru-RU" dirty="0" err="1"/>
              <a:t>жазуы</a:t>
            </a:r>
            <a:r>
              <a:rPr lang="ru-RU" dirty="0"/>
              <a:t> </a:t>
            </a:r>
            <a:r>
              <a:rPr lang="ru-RU" dirty="0" err="1"/>
              <a:t>жоқ</a:t>
            </a:r>
            <a:r>
              <a:rPr lang="ru-RU" dirty="0"/>
              <a:t> </a:t>
            </a:r>
            <a:r>
              <a:rPr lang="ru-RU" dirty="0" err="1"/>
              <a:t>халықтар</a:t>
            </a:r>
            <a:r>
              <a:rPr lang="ru-RU" dirty="0"/>
              <a:t> </a:t>
            </a:r>
            <a:r>
              <a:rPr lang="ru-RU" dirty="0" err="1"/>
              <a:t>өз</a:t>
            </a:r>
            <a:r>
              <a:rPr lang="ru-RU" dirty="0"/>
              <a:t> </a:t>
            </a:r>
            <a:r>
              <a:rPr lang="ru-RU" dirty="0" err="1"/>
              <a:t>тіліне</a:t>
            </a:r>
            <a:r>
              <a:rPr lang="ru-RU" dirty="0"/>
              <a:t> </a:t>
            </a:r>
            <a:r>
              <a:rPr lang="ru-RU" dirty="0" err="1"/>
              <a:t>жазу</a:t>
            </a:r>
            <a:r>
              <a:rPr lang="ru-RU" dirty="0"/>
              <a:t> </a:t>
            </a:r>
            <a:r>
              <a:rPr lang="ru-RU" dirty="0" err="1"/>
              <a:t>жасайтын</a:t>
            </a:r>
            <a:r>
              <a:rPr lang="ru-RU" dirty="0"/>
              <a:t> </a:t>
            </a:r>
            <a:r>
              <a:rPr lang="ru-RU" dirty="0" err="1"/>
              <a:t>кезде</a:t>
            </a:r>
            <a:r>
              <a:rPr lang="ru-RU" dirty="0"/>
              <a:t>, </a:t>
            </a:r>
            <a:r>
              <a:rPr lang="ru-RU" dirty="0" err="1"/>
              <a:t>сол</a:t>
            </a:r>
            <a:r>
              <a:rPr lang="ru-RU" dirty="0"/>
              <a:t> </a:t>
            </a:r>
            <a:r>
              <a:rPr lang="ru-RU" dirty="0" err="1"/>
              <a:t>тілдің</a:t>
            </a:r>
            <a:r>
              <a:rPr lang="ru-RU" dirty="0"/>
              <a:t> диалект </a:t>
            </a:r>
            <a:r>
              <a:rPr lang="ru-RU" dirty="0" err="1"/>
              <a:t>жағдайын</a:t>
            </a:r>
            <a:r>
              <a:rPr lang="ru-RU" dirty="0"/>
              <a:t> </a:t>
            </a:r>
            <a:r>
              <a:rPr lang="ru-RU" dirty="0" err="1"/>
              <a:t>толық</a:t>
            </a:r>
            <a:r>
              <a:rPr lang="ru-RU" dirty="0"/>
              <a:t> </a:t>
            </a:r>
            <a:r>
              <a:rPr lang="ru-RU" dirty="0" err="1"/>
              <a:t>бағамдап</a:t>
            </a:r>
            <a:r>
              <a:rPr lang="ru-RU" dirty="0"/>
              <a:t>, </a:t>
            </a:r>
            <a:r>
              <a:rPr lang="ru-RU" dirty="0" err="1"/>
              <a:t>диалекттер</a:t>
            </a:r>
            <a:r>
              <a:rPr lang="ru-RU" dirty="0"/>
              <a:t> </a:t>
            </a:r>
            <a:r>
              <a:rPr lang="ru-RU" dirty="0" err="1"/>
              <a:t>apa</a:t>
            </a:r>
            <a:r>
              <a:rPr lang="ru-RU" dirty="0"/>
              <a:t> </a:t>
            </a:r>
            <a:r>
              <a:rPr lang="ru-RU" dirty="0" err="1"/>
              <a:t>айырмашылықтың</a:t>
            </a:r>
            <a:r>
              <a:rPr lang="ru-RU" dirty="0"/>
              <a:t> </a:t>
            </a:r>
            <a:r>
              <a:rPr lang="ru-RU" dirty="0" err="1"/>
              <a:t>көлемін</a:t>
            </a:r>
            <a:r>
              <a:rPr lang="ru-RU" dirty="0"/>
              <a:t> </a:t>
            </a:r>
            <a:r>
              <a:rPr lang="ru-RU" dirty="0" err="1"/>
              <a:t>айқындап</a:t>
            </a:r>
            <a:r>
              <a:rPr lang="ru-RU" dirty="0"/>
              <a:t> </a:t>
            </a:r>
            <a:r>
              <a:rPr lang="ru-RU" dirty="0" err="1"/>
              <a:t>алады</a:t>
            </a:r>
            <a:r>
              <a:rPr lang="ru-RU" dirty="0"/>
              <a:t> да, </a:t>
            </a:r>
            <a:r>
              <a:rPr lang="ru-RU" dirty="0" err="1"/>
              <a:t>содан</a:t>
            </a:r>
            <a:r>
              <a:rPr lang="ru-RU" dirty="0"/>
              <a:t> </a:t>
            </a:r>
            <a:r>
              <a:rPr lang="ru-RU" dirty="0" err="1"/>
              <a:t>кейін</a:t>
            </a:r>
            <a:r>
              <a:rPr lang="ru-RU" dirty="0"/>
              <a:t> </a:t>
            </a:r>
            <a:r>
              <a:rPr lang="ru-RU" dirty="0" err="1"/>
              <a:t>барып</a:t>
            </a:r>
            <a:r>
              <a:rPr lang="ru-RU" dirty="0"/>
              <a:t>, алфавит </a:t>
            </a:r>
            <a:r>
              <a:rPr lang="ru-RU" dirty="0" err="1"/>
              <a:t>жобасын</a:t>
            </a:r>
            <a:r>
              <a:rPr lang="ru-RU" dirty="0"/>
              <a:t> </a:t>
            </a:r>
            <a:r>
              <a:rPr lang="ru-RU" dirty="0" err="1"/>
              <a:t>жасауға</a:t>
            </a:r>
            <a:r>
              <a:rPr lang="ru-RU" dirty="0"/>
              <a:t> </a:t>
            </a:r>
            <a:r>
              <a:rPr lang="ru-RU" dirty="0" err="1"/>
              <a:t>кіріседі</a:t>
            </a:r>
            <a:r>
              <a:rPr lang="ru-RU" dirty="0"/>
              <a:t>. </a:t>
            </a:r>
          </a:p>
        </p:txBody>
      </p:sp>
    </p:spTree>
    <p:extLst>
      <p:ext uri="{BB962C8B-B14F-4D97-AF65-F5344CB8AC3E}">
        <p14:creationId xmlns:p14="http://schemas.microsoft.com/office/powerpoint/2010/main" val="22497102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5900" y="723900"/>
            <a:ext cx="8407400" cy="5453063"/>
          </a:xfrm>
        </p:spPr>
        <p:txBody>
          <a:bodyPr/>
          <a:lstStyle/>
          <a:p>
            <a:pPr marL="0" indent="0">
              <a:buNone/>
            </a:pPr>
            <a:r>
              <a:rPr lang="ru-RU" dirty="0" smtClean="0"/>
              <a:t>    Ал </a:t>
            </a:r>
            <a:r>
              <a:rPr lang="ru-RU" dirty="0" err="1"/>
              <a:t>жазуы</a:t>
            </a:r>
            <a:r>
              <a:rPr lang="ru-RU" dirty="0"/>
              <a:t> бар </a:t>
            </a:r>
            <a:r>
              <a:rPr lang="ru-RU" dirty="0" err="1"/>
              <a:t>халықтар</a:t>
            </a:r>
            <a:r>
              <a:rPr lang="ru-RU" dirty="0"/>
              <a:t> </a:t>
            </a:r>
            <a:r>
              <a:rPr lang="ru-RU" dirty="0" err="1"/>
              <a:t>үшін</a:t>
            </a:r>
            <a:r>
              <a:rPr lang="ru-RU" dirty="0"/>
              <a:t>, </a:t>
            </a:r>
            <a:r>
              <a:rPr lang="ru-RU" dirty="0" err="1"/>
              <a:t>диалекттер</a:t>
            </a:r>
            <a:r>
              <a:rPr lang="ru-RU" dirty="0"/>
              <a:t> мен </a:t>
            </a:r>
            <a:r>
              <a:rPr lang="ru-RU" dirty="0" err="1"/>
              <a:t>ортақ</a:t>
            </a:r>
            <a:r>
              <a:rPr lang="ru-RU" dirty="0"/>
              <a:t> </a:t>
            </a:r>
            <a:r>
              <a:rPr lang="ru-RU" dirty="0" err="1"/>
              <a:t>тілді</a:t>
            </a:r>
            <a:r>
              <a:rPr lang="ru-RU" dirty="0"/>
              <a:t> </a:t>
            </a:r>
            <a:r>
              <a:rPr lang="ru-RU" dirty="0" err="1"/>
              <a:t>салыстыра</a:t>
            </a:r>
            <a:r>
              <a:rPr lang="ru-RU" dirty="0"/>
              <a:t> </a:t>
            </a:r>
            <a:r>
              <a:rPr lang="ru-RU" dirty="0" err="1"/>
              <a:t>отырып</a:t>
            </a:r>
            <a:r>
              <a:rPr lang="ru-RU" dirty="0"/>
              <a:t>, </a:t>
            </a:r>
            <a:r>
              <a:rPr lang="ru-RU" dirty="0" err="1"/>
              <a:t>ондағы</a:t>
            </a:r>
            <a:r>
              <a:rPr lang="ru-RU" dirty="0"/>
              <a:t> </a:t>
            </a:r>
            <a:r>
              <a:rPr lang="ru-RU" dirty="0" err="1"/>
              <a:t>заңдылықтарды</a:t>
            </a:r>
            <a:r>
              <a:rPr lang="ru-RU" dirty="0"/>
              <a:t> </a:t>
            </a:r>
            <a:r>
              <a:rPr lang="ru-RU" dirty="0" err="1"/>
              <a:t>ашу</a:t>
            </a:r>
            <a:r>
              <a:rPr lang="ru-RU" dirty="0"/>
              <a:t> </a:t>
            </a:r>
            <a:r>
              <a:rPr lang="ru-RU" dirty="0" err="1"/>
              <a:t>басты</a:t>
            </a:r>
            <a:r>
              <a:rPr lang="ru-RU" dirty="0"/>
              <a:t> </a:t>
            </a:r>
            <a:r>
              <a:rPr lang="ru-RU" dirty="0" err="1"/>
              <a:t>назарда</a:t>
            </a:r>
            <a:r>
              <a:rPr lang="ru-RU" dirty="0"/>
              <a:t> </a:t>
            </a:r>
            <a:r>
              <a:rPr lang="ru-RU" dirty="0" err="1"/>
              <a:t>тұрады</a:t>
            </a:r>
            <a:r>
              <a:rPr lang="ru-RU" dirty="0"/>
              <a:t>. </a:t>
            </a:r>
            <a:r>
              <a:rPr lang="ru-RU" dirty="0" err="1"/>
              <a:t>Себебі</a:t>
            </a:r>
            <a:r>
              <a:rPr lang="ru-RU" dirty="0"/>
              <a:t> </a:t>
            </a:r>
            <a:r>
              <a:rPr lang="ru-RU" dirty="0" err="1"/>
              <a:t>мұндай</a:t>
            </a:r>
            <a:r>
              <a:rPr lang="ru-RU" dirty="0"/>
              <a:t> </a:t>
            </a:r>
            <a:r>
              <a:rPr lang="ru-RU" dirty="0" err="1"/>
              <a:t>жұмыс</a:t>
            </a:r>
            <a:r>
              <a:rPr lang="ru-RU" dirty="0"/>
              <a:t> </a:t>
            </a:r>
            <a:r>
              <a:rPr lang="ru-RU" dirty="0" err="1"/>
              <a:t>диалекттер</a:t>
            </a:r>
            <a:r>
              <a:rPr lang="ru-RU" dirty="0"/>
              <a:t> </a:t>
            </a:r>
            <a:r>
              <a:rPr lang="ru-RU" dirty="0" err="1"/>
              <a:t>парқының</a:t>
            </a:r>
            <a:r>
              <a:rPr lang="ru-RU" dirty="0"/>
              <a:t> </a:t>
            </a:r>
            <a:r>
              <a:rPr lang="ru-RU" dirty="0" err="1"/>
              <a:t>кішірейіп</a:t>
            </a:r>
            <a:r>
              <a:rPr lang="ru-RU" dirty="0"/>
              <a:t>, </a:t>
            </a:r>
            <a:r>
              <a:rPr lang="ru-RU" dirty="0" err="1"/>
              <a:t>ортақ</a:t>
            </a:r>
            <a:r>
              <a:rPr lang="ru-RU" dirty="0"/>
              <a:t> </a:t>
            </a:r>
            <a:r>
              <a:rPr lang="ru-RU" dirty="0" err="1"/>
              <a:t>тілдің</a:t>
            </a:r>
            <a:r>
              <a:rPr lang="ru-RU" dirty="0"/>
              <a:t> </a:t>
            </a:r>
            <a:r>
              <a:rPr lang="ru-RU" dirty="0" err="1"/>
              <a:t>тездеп</a:t>
            </a:r>
            <a:r>
              <a:rPr lang="ru-RU" dirty="0"/>
              <a:t> </a:t>
            </a:r>
            <a:r>
              <a:rPr lang="ru-RU" dirty="0" err="1"/>
              <a:t>орнығуына</a:t>
            </a:r>
            <a:r>
              <a:rPr lang="ru-RU" dirty="0"/>
              <a:t> </a:t>
            </a:r>
            <a:r>
              <a:rPr lang="ru-RU" dirty="0" err="1"/>
              <a:t>көмегін</a:t>
            </a:r>
            <a:r>
              <a:rPr lang="ru-RU" dirty="0"/>
              <a:t> </a:t>
            </a:r>
            <a:r>
              <a:rPr lang="ru-RU" dirty="0" err="1"/>
              <a:t>тигізеді</a:t>
            </a:r>
            <a:r>
              <a:rPr lang="ru-RU" dirty="0"/>
              <a:t>. </a:t>
            </a:r>
            <a:r>
              <a:rPr lang="kk-KZ" dirty="0"/>
              <a:t>Сонымен бірге, жалпы тіл атаулының бәрінің дамуында әркелкілік сақталып отыратындықтан, байырғы тілдегі кейбір белгілер мына диалектте болмаса, ана бір диалектте сақталып отыруы мүмкін. Сондықтан тіл тарихы жөніндегі материалдар  көбіне-көп диалекттерде сақталып қалады. Оның өзі тіл тарихын зерттеуде таптырматын құжат болып табылады.</a:t>
            </a:r>
            <a:br>
              <a:rPr lang="kk-KZ" dirty="0"/>
            </a:br>
            <a:endParaRPr lang="ru-RU" dirty="0"/>
          </a:p>
        </p:txBody>
      </p:sp>
    </p:spTree>
    <p:extLst>
      <p:ext uri="{BB962C8B-B14F-4D97-AF65-F5344CB8AC3E}">
        <p14:creationId xmlns:p14="http://schemas.microsoft.com/office/powerpoint/2010/main" val="38530635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        1.1</a:t>
            </a:r>
            <a:r>
              <a:rPr lang="kk-KZ" dirty="0"/>
              <a:t>. 2. Қытай тілінің диалекттері</a:t>
            </a:r>
            <a:br>
              <a:rPr lang="kk-KZ" dirty="0"/>
            </a:br>
            <a:endParaRPr lang="ru-RU" dirty="0"/>
          </a:p>
        </p:txBody>
      </p:sp>
      <p:sp>
        <p:nvSpPr>
          <p:cNvPr id="3" name="Объект 2"/>
          <p:cNvSpPr>
            <a:spLocks noGrp="1"/>
          </p:cNvSpPr>
          <p:nvPr>
            <p:ph idx="1"/>
          </p:nvPr>
        </p:nvSpPr>
        <p:spPr>
          <a:xfrm>
            <a:off x="1803400" y="1270000"/>
            <a:ext cx="8610600" cy="4919663"/>
          </a:xfrm>
        </p:spPr>
        <p:txBody>
          <a:bodyPr>
            <a:normAutofit lnSpcReduction="10000"/>
          </a:bodyPr>
          <a:lstStyle/>
          <a:p>
            <a:pPr marL="0" indent="0">
              <a:buNone/>
            </a:pPr>
            <a:r>
              <a:rPr lang="kk-KZ" dirty="0"/>
              <a:t> Жалпы оқырман қауымға белгілі болғанындай, қазіргі қытай</a:t>
            </a:r>
            <a:br>
              <a:rPr lang="kk-KZ" dirty="0"/>
            </a:br>
            <a:r>
              <a:rPr lang="kk-KZ" dirty="0"/>
              <a:t>тілінде қалыптасқан ортақ тілмен (путуңхуа) бірге, көптеген іргелі</a:t>
            </a:r>
            <a:br>
              <a:rPr lang="kk-KZ" dirty="0"/>
            </a:br>
            <a:r>
              <a:rPr lang="kk-KZ" dirty="0"/>
              <a:t>Диалекттердегі айырмашылықтар  лексикалық диалекттер де өмір сүріп отыр. көбірек фонетикалық жақтан, одан қалса грамматикалық жақтардан айқын аңғарылады. "Диалекттердің осы жақтардағы ерекшеліктеріне қарай отырып, әрі олардың қалыптасу, даму тарихына негізделіп, қытай тілінің диалекттерін мынадай жеті түрге жіктеуге болады" - дейді қытай диалектісін зерттеуші ғалым Уаң-Ли (караңыз: «</a:t>
            </a:r>
            <a:r>
              <a:rPr lang="zh-CN" altLang="en-US" dirty="0"/>
              <a:t>汉语方言论</a:t>
            </a:r>
            <a:r>
              <a:rPr lang="kk-KZ" dirty="0"/>
              <a:t>»</a:t>
            </a:r>
            <a:br>
              <a:rPr lang="kk-KZ" dirty="0"/>
            </a:br>
            <a:endParaRPr lang="ru-RU" dirty="0"/>
          </a:p>
        </p:txBody>
      </p:sp>
    </p:spTree>
    <p:extLst>
      <p:ext uri="{BB962C8B-B14F-4D97-AF65-F5344CB8AC3E}">
        <p14:creationId xmlns:p14="http://schemas.microsoft.com/office/powerpoint/2010/main" val="15914258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27200" y="1092200"/>
            <a:ext cx="9055100" cy="5084763"/>
          </a:xfrm>
        </p:spPr>
        <p:txBody>
          <a:bodyPr>
            <a:normAutofit lnSpcReduction="10000"/>
          </a:bodyPr>
          <a:lstStyle/>
          <a:p>
            <a:pPr marL="0" indent="0">
              <a:buNone/>
            </a:pPr>
            <a:r>
              <a:rPr lang="kk-KZ" dirty="0"/>
              <a:t>Енді біз төменде осы диалекттерге қысқаша тоқталамыз.</a:t>
            </a:r>
            <a:br>
              <a:rPr lang="kk-KZ" dirty="0"/>
            </a:br>
            <a:r>
              <a:rPr lang="kk-KZ" dirty="0"/>
              <a:t>1</a:t>
            </a:r>
            <a:r>
              <a:rPr lang="kk-KZ" b="1" dirty="0"/>
              <a:t>). Солтүстік диалектісі</a:t>
            </a:r>
            <a:r>
              <a:rPr lang="kk-KZ" b="1" dirty="0" smtClean="0"/>
              <a:t>.</a:t>
            </a:r>
            <a:r>
              <a:rPr lang="en-US" b="1" dirty="0" smtClean="0"/>
              <a:t> </a:t>
            </a:r>
            <a:r>
              <a:rPr lang="zh-CN" altLang="en-US" b="1" dirty="0" smtClean="0"/>
              <a:t>北语（北方话）</a:t>
            </a:r>
            <a:r>
              <a:rPr lang="kk-KZ" b="1" dirty="0"/>
              <a:t/>
            </a:r>
            <a:br>
              <a:rPr lang="kk-KZ" b="1" dirty="0"/>
            </a:br>
            <a:r>
              <a:rPr lang="kk-KZ" dirty="0"/>
              <a:t>Солтүстік диалектісі - қазіргі қытай халҡы ортақ тілінің негізі</a:t>
            </a:r>
            <a:br>
              <a:rPr lang="kk-KZ" dirty="0"/>
            </a:br>
            <a:r>
              <a:rPr lang="kk-KZ" dirty="0"/>
              <a:t>болған диалект. Пекиннің сөйлеу тілін басшылыққа алатын бұл</a:t>
            </a:r>
            <a:br>
              <a:rPr lang="kk-KZ" dirty="0"/>
            </a:br>
            <a:r>
              <a:rPr lang="kk-KZ" dirty="0"/>
              <a:t>диалекттің ішкі біртұтастығы өте мығым. Өзге диалекттермен</a:t>
            </a:r>
            <a:br>
              <a:rPr lang="kk-KZ" dirty="0"/>
            </a:br>
            <a:r>
              <a:rPr lang="kk-KZ" dirty="0"/>
              <a:t>салыстырғанда аталған диалект тараған ауқымы. қолданатын адам</a:t>
            </a:r>
            <a:br>
              <a:rPr lang="kk-KZ" dirty="0"/>
            </a:br>
            <a:r>
              <a:rPr lang="kk-KZ" dirty="0"/>
              <a:t>саны тұрғысынан бірінші орында. Яғни бұл диалектте тірі</a:t>
            </a:r>
            <a:br>
              <a:rPr lang="kk-KZ" dirty="0"/>
            </a:br>
            <a:r>
              <a:rPr lang="kk-KZ" dirty="0"/>
              <a:t>қытайдың 70 процентінен астамы сөйлейтінін айтсақ та жеткілікті.</a:t>
            </a:r>
            <a:br>
              <a:rPr lang="kk-KZ" dirty="0"/>
            </a:br>
            <a:endParaRPr lang="ru-RU" dirty="0"/>
          </a:p>
        </p:txBody>
      </p:sp>
    </p:spTree>
    <p:extLst>
      <p:ext uri="{BB962C8B-B14F-4D97-AF65-F5344CB8AC3E}">
        <p14:creationId xmlns:p14="http://schemas.microsoft.com/office/powerpoint/2010/main" val="24224850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68500" y="914400"/>
            <a:ext cx="8394700" cy="5262563"/>
          </a:xfrm>
        </p:spPr>
        <p:txBody>
          <a:bodyPr/>
          <a:lstStyle/>
          <a:p>
            <a:pPr marL="0" indent="0">
              <a:buNone/>
            </a:pPr>
            <a:r>
              <a:rPr lang="kk-KZ" dirty="0"/>
              <a:t>Солтүстік диалектісі өз ішінен үлкен төрт диалектшеге бөлінеді:</a:t>
            </a:r>
            <a:br>
              <a:rPr lang="kk-KZ" dirty="0"/>
            </a:br>
            <a:r>
              <a:rPr lang="kk-KZ" dirty="0"/>
              <a:t>a) Солтүстік және шығыс солтүстік диалекшесі. Бұған қытайдың</a:t>
            </a:r>
            <a:br>
              <a:rPr lang="kk-KZ" dirty="0"/>
            </a:br>
            <a:r>
              <a:rPr lang="kk-KZ" dirty="0"/>
              <a:t>Пекин, Тиянзин қалалары. Хыбей, Хынан, Шардың және шығыс-</a:t>
            </a:r>
            <a:br>
              <a:rPr lang="kk-KZ" dirty="0"/>
            </a:br>
            <a:r>
              <a:rPr lang="kk-KZ" dirty="0"/>
              <a:t>солтүстіктегі үш өлкесі жатады; ә) Батыс-солтүстік диалектшесі</a:t>
            </a:r>
            <a:br>
              <a:rPr lang="kk-KZ" dirty="0"/>
            </a:br>
            <a:r>
              <a:rPr lang="kk-KZ" dirty="0"/>
              <a:t>Бұған Шанси, Санси, Гансу, Циньхай және Ниңсия, Шынжан,</a:t>
            </a:r>
            <a:br>
              <a:rPr lang="kk-KZ" dirty="0"/>
            </a:br>
            <a:r>
              <a:rPr lang="kk-KZ" dirty="0"/>
              <a:t>Ішкі Моңғұл қатарлы өңірлер жатады</a:t>
            </a:r>
            <a:endParaRPr lang="ru-RU" dirty="0"/>
          </a:p>
        </p:txBody>
      </p:sp>
    </p:spTree>
    <p:extLst>
      <p:ext uri="{BB962C8B-B14F-4D97-AF65-F5344CB8AC3E}">
        <p14:creationId xmlns:p14="http://schemas.microsoft.com/office/powerpoint/2010/main" val="6629528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06600" y="825500"/>
            <a:ext cx="8343900" cy="5351463"/>
          </a:xfrm>
        </p:spPr>
        <p:txBody>
          <a:bodyPr/>
          <a:lstStyle/>
          <a:p>
            <a:pPr marL="0" indent="0">
              <a:buNone/>
            </a:pPr>
            <a:r>
              <a:rPr lang="kk-KZ" dirty="0"/>
              <a:t>Солтүстік диалектісі өз ішінен үлкен төрт диалектшеге бөлінеді:</a:t>
            </a:r>
            <a:br>
              <a:rPr lang="kk-KZ" dirty="0"/>
            </a:br>
            <a:r>
              <a:rPr lang="kk-KZ" dirty="0"/>
              <a:t>a) Солтүстік және шығыс солтүстік диалекшесі. Бұған қытайдың</a:t>
            </a:r>
            <a:br>
              <a:rPr lang="kk-KZ" dirty="0"/>
            </a:br>
            <a:r>
              <a:rPr lang="kk-KZ" dirty="0"/>
              <a:t>Пекин, Тиянзин қалалары. Хыбей, Хынан, Шардың және шығыс-</a:t>
            </a:r>
            <a:br>
              <a:rPr lang="kk-KZ" dirty="0"/>
            </a:br>
            <a:r>
              <a:rPr lang="kk-KZ" dirty="0"/>
              <a:t>солтүстіктегі үш өлкесі жатады; ә) Батыс-солтүстік диалектшесі</a:t>
            </a:r>
            <a:br>
              <a:rPr lang="kk-KZ" dirty="0"/>
            </a:br>
            <a:r>
              <a:rPr lang="kk-KZ" dirty="0"/>
              <a:t>Бұған Шанси, Санси, Гансу, Циньхай және Ниңсия, Шынжан,</a:t>
            </a:r>
            <a:br>
              <a:rPr lang="kk-KZ" dirty="0"/>
            </a:br>
            <a:r>
              <a:rPr lang="kk-KZ" dirty="0"/>
              <a:t>Ішкі Моңғұл қатарлы өңірлер жатады</a:t>
            </a:r>
            <a:endParaRPr lang="ru-RU" dirty="0"/>
          </a:p>
        </p:txBody>
      </p:sp>
    </p:spTree>
    <p:extLst>
      <p:ext uri="{BB962C8B-B14F-4D97-AF65-F5344CB8AC3E}">
        <p14:creationId xmlns:p14="http://schemas.microsoft.com/office/powerpoint/2010/main" val="1751552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54200" y="635000"/>
            <a:ext cx="8153400" cy="5541963"/>
          </a:xfrm>
        </p:spPr>
        <p:txBody>
          <a:bodyPr/>
          <a:lstStyle/>
          <a:p>
            <a:pPr marL="0" indent="0">
              <a:buNone/>
            </a:pPr>
            <a:r>
              <a:rPr lang="kk-KZ" dirty="0" smtClean="0"/>
              <a:t>     Бұл </a:t>
            </a:r>
            <a:r>
              <a:rPr lang="kk-KZ" dirty="0"/>
              <a:t>арада еңбек адамзаттың тілге деген қажеттілігін </a:t>
            </a:r>
            <a:r>
              <a:rPr lang="kk-KZ" dirty="0" smtClean="0"/>
              <a:t>арттыра </a:t>
            </a:r>
            <a:r>
              <a:rPr lang="kk-KZ" dirty="0"/>
              <a:t>түскенін атап айту керек</a:t>
            </a:r>
            <a:r>
              <a:rPr lang="kk-KZ" dirty="0" smtClean="0"/>
              <a:t>.  Біздің </a:t>
            </a:r>
            <a:r>
              <a:rPr lang="kk-KZ" dirty="0"/>
              <a:t>ата-бабалаларымыз болып есептелетін </a:t>
            </a:r>
            <a:r>
              <a:rPr lang="kk-KZ" dirty="0" smtClean="0"/>
              <a:t>алғашқы </a:t>
            </a:r>
            <a:r>
              <a:rPr lang="kk-KZ" dirty="0"/>
              <a:t>адамдар табиғаттың түрлі апаты мен өзге жыртқыш аңдардан төндіріп отыратын қауіп-қатерінен сақтану мақсатымен,әрі тіршілігіне қажетті нәрселерді көптеп жинау үшін қандастық жақындастарына қарай қауымдасып,бірге тіршілік етті</a:t>
            </a:r>
            <a:r>
              <a:rPr lang="kk-KZ" dirty="0" smtClean="0"/>
              <a:t>. Міне </a:t>
            </a:r>
            <a:r>
              <a:rPr lang="kk-KZ" dirty="0"/>
              <a:t>осылай бірге жүріп-тұру,бірлікте еңбек ету-оларды бір-біріне ойын айтуға,пікірлесуге итермеледі.</a:t>
            </a:r>
            <a:endParaRPr lang="ru-RU" dirty="0"/>
          </a:p>
        </p:txBody>
      </p:sp>
    </p:spTree>
    <p:extLst>
      <p:ext uri="{BB962C8B-B14F-4D97-AF65-F5344CB8AC3E}">
        <p14:creationId xmlns:p14="http://schemas.microsoft.com/office/powerpoint/2010/main" val="5089887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63700" y="774700"/>
            <a:ext cx="8788400" cy="5402263"/>
          </a:xfrm>
        </p:spPr>
        <p:txBody>
          <a:bodyPr/>
          <a:lstStyle/>
          <a:p>
            <a:pPr marL="0" indent="0">
              <a:buNone/>
            </a:pPr>
            <a:r>
              <a:rPr lang="kk-KZ" dirty="0"/>
              <a:t>б) </a:t>
            </a:r>
            <a:r>
              <a:rPr lang="kk-KZ" dirty="0" smtClean="0"/>
              <a:t>Батыс-оңтүстік</a:t>
            </a:r>
            <a:r>
              <a:rPr lang="ru-RU" dirty="0"/>
              <a:t> </a:t>
            </a:r>
            <a:r>
              <a:rPr lang="ru-RU" dirty="0" smtClean="0"/>
              <a:t> </a:t>
            </a:r>
            <a:r>
              <a:rPr lang="kk-KZ" dirty="0" smtClean="0"/>
              <a:t>диалектшесі.</a:t>
            </a:r>
          </a:p>
          <a:p>
            <a:pPr marL="0" indent="0">
              <a:buNone/>
            </a:pPr>
            <a:r>
              <a:rPr lang="kk-KZ" dirty="0" smtClean="0"/>
              <a:t> </a:t>
            </a:r>
            <a:r>
              <a:rPr lang="kk-KZ" dirty="0"/>
              <a:t>Бұл диалекттің аймағы Сычуан, Юнь-нан, Гүйжоу,</a:t>
            </a:r>
            <a:br>
              <a:rPr lang="kk-KZ" dirty="0"/>
            </a:br>
            <a:r>
              <a:rPr lang="kk-KZ" dirty="0"/>
              <a:t>Хубей, Гуаңсидің батыс-солтүстігі, Хунанның батыс-солтүстігі</a:t>
            </a:r>
            <a:br>
              <a:rPr lang="kk-KZ" dirty="0"/>
            </a:br>
            <a:r>
              <a:rPr lang="kk-KZ" dirty="0"/>
              <a:t>қатарлы өлкелер жатады; в) Янвизы-Хуайхы диалектшесі. Бұл</a:t>
            </a:r>
            <a:br>
              <a:rPr lang="kk-KZ" dirty="0"/>
            </a:br>
            <a:r>
              <a:rPr lang="kk-KZ" dirty="0"/>
              <a:t>диалектше аумағына Аньхуэй, Джияңсу өлкелерінің солтүстік</a:t>
            </a:r>
            <a:br>
              <a:rPr lang="kk-KZ" dirty="0"/>
            </a:br>
            <a:r>
              <a:rPr lang="kk-KZ" dirty="0"/>
              <a:t>аймақтары, Джию джияңның шығысы мен Яньцзының оңжақ</a:t>
            </a:r>
            <a:br>
              <a:rPr lang="kk-KZ" dirty="0"/>
            </a:br>
            <a:r>
              <a:rPr lang="kk-KZ" dirty="0"/>
              <a:t>жағасы секілді аймақтар кіреді.</a:t>
            </a:r>
            <a:br>
              <a:rPr lang="kk-KZ" dirty="0"/>
            </a:br>
            <a:endParaRPr lang="ru-RU" dirty="0"/>
          </a:p>
        </p:txBody>
      </p:sp>
    </p:spTree>
    <p:extLst>
      <p:ext uri="{BB962C8B-B14F-4D97-AF65-F5344CB8AC3E}">
        <p14:creationId xmlns:p14="http://schemas.microsoft.com/office/powerpoint/2010/main" val="13713766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93800" y="825500"/>
            <a:ext cx="9639300" cy="5351463"/>
          </a:xfrm>
        </p:spPr>
        <p:txBody>
          <a:bodyPr>
            <a:normAutofit lnSpcReduction="10000"/>
          </a:bodyPr>
          <a:lstStyle/>
          <a:p>
            <a:r>
              <a:rPr lang="kk-KZ" dirty="0"/>
              <a:t>2). </a:t>
            </a:r>
            <a:r>
              <a:rPr lang="kk-KZ" b="1" dirty="0"/>
              <a:t>Уұ </a:t>
            </a:r>
            <a:r>
              <a:rPr lang="kk-KZ" b="1" dirty="0" smtClean="0"/>
              <a:t>диалектісі</a:t>
            </a:r>
            <a:r>
              <a:rPr lang="en-US" b="1" dirty="0" smtClean="0"/>
              <a:t>  </a:t>
            </a:r>
            <a:r>
              <a:rPr lang="zh-CN" altLang="en-US" b="1" dirty="0" smtClean="0"/>
              <a:t>吴语（浙江话）</a:t>
            </a:r>
            <a:endParaRPr lang="ru-RU" b="1" dirty="0"/>
          </a:p>
          <a:p>
            <a:r>
              <a:rPr lang="kk-KZ" dirty="0"/>
              <a:t>Бұл диалект негізінен қытайдың Джияң-су өлкесін, Яньцзы</a:t>
            </a:r>
            <a:br>
              <a:rPr lang="kk-KZ" dirty="0"/>
            </a:br>
            <a:r>
              <a:rPr lang="kk-KZ" dirty="0"/>
              <a:t>өзенінің оңтүстік аймағын, Шаньхай қаласын және Джы джияң</a:t>
            </a:r>
            <a:br>
              <a:rPr lang="kk-KZ" dirty="0"/>
            </a:br>
            <a:r>
              <a:rPr lang="kk-KZ" dirty="0"/>
              <a:t>өлкесінің біраз жерін қамтиды. Уұ диалектісі Су-джоудың сөйлеу</a:t>
            </a:r>
            <a:br>
              <a:rPr lang="kk-KZ" dirty="0"/>
            </a:br>
            <a:r>
              <a:rPr lang="kk-KZ" dirty="0"/>
              <a:t>тілін басшылыққа алады. Аталған диалекттің ішкі тұтастығы тым</a:t>
            </a:r>
            <a:br>
              <a:rPr lang="kk-KZ" dirty="0"/>
            </a:br>
            <a:r>
              <a:rPr lang="kk-KZ" dirty="0"/>
              <a:t>берік емес. Мәселен, Хаңджоу қаласы кезінде оңтүстік Суң</a:t>
            </a:r>
            <a:br>
              <a:rPr lang="kk-KZ" dirty="0"/>
            </a:br>
            <a:r>
              <a:rPr lang="kk-KZ" dirty="0"/>
              <a:t>патшалығының астанасы болғандықтан ба, әлі күнге дейін</a:t>
            </a:r>
            <a:br>
              <a:rPr lang="kk-KZ" dirty="0"/>
            </a:br>
            <a:r>
              <a:rPr lang="kk-KZ" dirty="0"/>
              <a:t>Ханджоулықтардың тілінен "төрелік әуен" байқалып тұрады.</a:t>
            </a:r>
            <a:br>
              <a:rPr lang="kk-KZ" dirty="0"/>
            </a:br>
            <a:r>
              <a:rPr lang="kk-KZ" dirty="0"/>
              <a:t>Жалпы У ұ диалектінде қытайлардың 8,4 пайызы сөйлейді.</a:t>
            </a:r>
            <a:br>
              <a:rPr lang="kk-KZ" dirty="0"/>
            </a:br>
            <a:endParaRPr lang="ru-RU" dirty="0"/>
          </a:p>
        </p:txBody>
      </p:sp>
    </p:spTree>
    <p:extLst>
      <p:ext uri="{BB962C8B-B14F-4D97-AF65-F5344CB8AC3E}">
        <p14:creationId xmlns:p14="http://schemas.microsoft.com/office/powerpoint/2010/main" val="35136948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73200" y="876300"/>
            <a:ext cx="9296400" cy="5376863"/>
          </a:xfrm>
        </p:spPr>
        <p:txBody>
          <a:bodyPr/>
          <a:lstStyle/>
          <a:p>
            <a:pPr marL="0" indent="0">
              <a:buNone/>
            </a:pPr>
            <a:r>
              <a:rPr lang="kk-KZ" dirty="0"/>
              <a:t>3). </a:t>
            </a:r>
            <a:r>
              <a:rPr lang="kk-KZ" b="1" dirty="0"/>
              <a:t>Сияң диалектісі</a:t>
            </a:r>
            <a:r>
              <a:rPr lang="kk-KZ" b="1" dirty="0" smtClean="0"/>
              <a:t>.</a:t>
            </a:r>
            <a:r>
              <a:rPr lang="zh-CN" altLang="en-US" b="1" dirty="0" smtClean="0"/>
              <a:t>湘语 （湖南话）</a:t>
            </a:r>
            <a:r>
              <a:rPr lang="kk-KZ" b="1" dirty="0"/>
              <a:t/>
            </a:r>
            <a:br>
              <a:rPr lang="kk-KZ" b="1" dirty="0"/>
            </a:br>
            <a:r>
              <a:rPr lang="kk-KZ" dirty="0"/>
              <a:t>Бұл диалектке Хунан өлкесінің батыс-солтүстігінен өзге өңірі</a:t>
            </a:r>
            <a:br>
              <a:rPr lang="kk-KZ" dirty="0"/>
            </a:br>
            <a:r>
              <a:rPr lang="kk-KZ" dirty="0"/>
              <a:t>жатады. Чаңша қаласының сөйлеу тілін басшылыққа алады. Сияң</a:t>
            </a:r>
            <a:br>
              <a:rPr lang="kk-KZ" dirty="0"/>
            </a:br>
            <a:r>
              <a:rPr lang="kk-KZ" dirty="0"/>
              <a:t>диалектісі бүгінде өз ішінде жаңа Сияң және ескі Сияң</a:t>
            </a:r>
            <a:br>
              <a:rPr lang="kk-KZ" dirty="0"/>
            </a:br>
            <a:r>
              <a:rPr lang="kk-KZ" dirty="0"/>
              <a:t>диалектілеріне жіктеліп кетеді. Жаңа Сияң деп жүргені Чаңша</a:t>
            </a:r>
            <a:br>
              <a:rPr lang="kk-KZ" dirty="0"/>
            </a:br>
            <a:r>
              <a:rPr lang="kk-KZ" dirty="0"/>
              <a:t>секілді ірі қалалар тілінің солтүстік диалектісінің ықпалына</a:t>
            </a:r>
            <a:br>
              <a:rPr lang="kk-KZ" dirty="0"/>
            </a:br>
            <a:r>
              <a:rPr lang="kk-KZ" dirty="0"/>
              <a:t>үшырағандарын меңзейді. Жалпы аталған диалектте қытай</a:t>
            </a:r>
            <a:br>
              <a:rPr lang="kk-KZ" dirty="0"/>
            </a:br>
            <a:r>
              <a:rPr lang="kk-KZ" dirty="0"/>
              <a:t>халқының 5 пайызы сөйлейді.</a:t>
            </a:r>
            <a:endParaRPr lang="ru-RU" dirty="0"/>
          </a:p>
        </p:txBody>
      </p:sp>
    </p:spTree>
    <p:extLst>
      <p:ext uri="{BB962C8B-B14F-4D97-AF65-F5344CB8AC3E}">
        <p14:creationId xmlns:p14="http://schemas.microsoft.com/office/powerpoint/2010/main" val="5469610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49400" y="812800"/>
            <a:ext cx="9347200" cy="5364163"/>
          </a:xfrm>
        </p:spPr>
        <p:txBody>
          <a:bodyPr/>
          <a:lstStyle/>
          <a:p>
            <a:r>
              <a:rPr lang="kk-KZ" dirty="0"/>
              <a:t>4). </a:t>
            </a:r>
            <a:r>
              <a:rPr lang="kk-KZ" b="1" dirty="0"/>
              <a:t>Гань диалектісі</a:t>
            </a:r>
            <a:r>
              <a:rPr lang="kk-KZ" b="1" dirty="0" smtClean="0"/>
              <a:t>.</a:t>
            </a:r>
            <a:r>
              <a:rPr lang="zh-CN" altLang="en-US" b="1" dirty="0" smtClean="0"/>
              <a:t>赣语（江西话）</a:t>
            </a:r>
            <a:r>
              <a:rPr lang="kk-KZ" b="1" dirty="0"/>
              <a:t/>
            </a:r>
            <a:br>
              <a:rPr lang="kk-KZ" b="1" dirty="0"/>
            </a:br>
            <a:r>
              <a:rPr lang="kk-KZ" dirty="0"/>
              <a:t>Бұл диалектте қытайдың негізінен Джияңси өлкесі сөйлейді.</a:t>
            </a:r>
            <a:br>
              <a:rPr lang="kk-KZ" dirty="0"/>
            </a:br>
            <a:r>
              <a:rPr lang="kk-KZ" dirty="0"/>
              <a:t>Нанчаң қаласының сөйлеу ерекшелігін басшылыққа алатын Гань</a:t>
            </a:r>
            <a:br>
              <a:rPr lang="kk-KZ" dirty="0"/>
            </a:br>
            <a:r>
              <a:rPr lang="kk-KZ" dirty="0"/>
              <a:t>диалектісінде қытайлықтар 2,4 пайызы сөйлейді.</a:t>
            </a:r>
            <a:endParaRPr lang="ru-RU" dirty="0"/>
          </a:p>
          <a:p>
            <a:endParaRPr lang="ru-RU" dirty="0"/>
          </a:p>
        </p:txBody>
      </p:sp>
    </p:spTree>
    <p:extLst>
      <p:ext uri="{BB962C8B-B14F-4D97-AF65-F5344CB8AC3E}">
        <p14:creationId xmlns:p14="http://schemas.microsoft.com/office/powerpoint/2010/main" val="9618928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41500" y="990600"/>
            <a:ext cx="8674100" cy="5160963"/>
          </a:xfrm>
        </p:spPr>
        <p:txBody>
          <a:bodyPr>
            <a:normAutofit/>
          </a:bodyPr>
          <a:lstStyle/>
          <a:p>
            <a:pPr marL="0" indent="0">
              <a:buNone/>
            </a:pPr>
            <a:r>
              <a:rPr lang="kk-KZ" dirty="0"/>
              <a:t>5) </a:t>
            </a:r>
            <a:r>
              <a:rPr lang="kk-KZ" b="1" dirty="0"/>
              <a:t>Кыджия </a:t>
            </a:r>
            <a:r>
              <a:rPr lang="kk-KZ" b="1" dirty="0" smtClean="0"/>
              <a:t>диалектісі</a:t>
            </a:r>
            <a:r>
              <a:rPr lang="en-US" b="1" dirty="0" smtClean="0"/>
              <a:t> </a:t>
            </a:r>
            <a:r>
              <a:rPr lang="zh-CN" altLang="en-US" b="1" dirty="0" smtClean="0"/>
              <a:t>客家语（客语）</a:t>
            </a:r>
            <a:endParaRPr lang="ru-RU" b="1" dirty="0"/>
          </a:p>
          <a:p>
            <a:pPr marL="0" indent="0">
              <a:buNone/>
            </a:pPr>
            <a:r>
              <a:rPr lang="kk-KZ" dirty="0"/>
              <a:t>Бұл диалект Гуаңдуңның Мейсиян ауданы өңірінің </a:t>
            </a:r>
            <a:r>
              <a:rPr lang="kk-KZ" dirty="0" smtClean="0"/>
              <a:t>сөйлеу</a:t>
            </a:r>
            <a:r>
              <a:rPr lang="ru-RU" dirty="0"/>
              <a:t> </a:t>
            </a:r>
            <a:r>
              <a:rPr lang="kk-KZ" dirty="0" smtClean="0"/>
              <a:t>ерекшелігін </a:t>
            </a:r>
            <a:r>
              <a:rPr lang="kk-KZ" dirty="0"/>
              <a:t>басшылыққа алады. Ал Гуаңдун, Фуджиян, </a:t>
            </a:r>
            <a:r>
              <a:rPr lang="kk-KZ" dirty="0" smtClean="0"/>
              <a:t>Тайуан,</a:t>
            </a:r>
            <a:r>
              <a:rPr lang="ru-RU" dirty="0"/>
              <a:t> </a:t>
            </a:r>
            <a:r>
              <a:rPr lang="kk-KZ" dirty="0" smtClean="0"/>
              <a:t>Джияңси</a:t>
            </a:r>
            <a:r>
              <a:rPr lang="kk-KZ" dirty="0"/>
              <a:t>, Хунан, Сычуан қатарлы өлкелердің кейбірі </a:t>
            </a:r>
            <a:r>
              <a:rPr lang="kk-KZ" dirty="0" smtClean="0"/>
              <a:t>толық</a:t>
            </a:r>
            <a:r>
              <a:rPr lang="ru-RU" dirty="0"/>
              <a:t> </a:t>
            </a:r>
            <a:r>
              <a:rPr lang="kk-KZ" dirty="0" smtClean="0"/>
              <a:t>кейбірі </a:t>
            </a:r>
            <a:r>
              <a:rPr lang="kk-KZ" dirty="0"/>
              <a:t>ішінара Кыджия диалектінде сөйлейді. Кыджиялар </a:t>
            </a:r>
            <a:r>
              <a:rPr lang="kk-KZ" dirty="0" smtClean="0"/>
              <a:t>кезінде</a:t>
            </a:r>
            <a:r>
              <a:rPr lang="ru-RU" dirty="0"/>
              <a:t> </a:t>
            </a:r>
            <a:r>
              <a:rPr lang="kk-KZ" dirty="0" smtClean="0"/>
              <a:t>орта </a:t>
            </a:r>
            <a:r>
              <a:rPr lang="kk-KZ" dirty="0"/>
              <a:t>жазықтан оңтүстікке ауып келгендер. Олар мүнда </a:t>
            </a:r>
            <a:r>
              <a:rPr lang="kk-KZ" dirty="0" smtClean="0"/>
              <a:t>бытырай</a:t>
            </a:r>
            <a:r>
              <a:rPr lang="ru-RU" dirty="0"/>
              <a:t> </a:t>
            </a:r>
            <a:r>
              <a:rPr lang="kk-KZ" dirty="0" smtClean="0"/>
              <a:t>қоныстанғанымен</a:t>
            </a:r>
            <a:r>
              <a:rPr lang="kk-KZ" dirty="0"/>
              <a:t>, тілдеріндегі ерекшелік біршама толық та </a:t>
            </a:r>
            <a:r>
              <a:rPr lang="kk-KZ" dirty="0" smtClean="0"/>
              <a:t>жүйелі</a:t>
            </a:r>
            <a:r>
              <a:rPr lang="ru-RU" dirty="0"/>
              <a:t> </a:t>
            </a:r>
            <a:r>
              <a:rPr lang="kk-KZ" dirty="0" smtClean="0"/>
              <a:t>сақталғандықтан</a:t>
            </a:r>
            <a:r>
              <a:rPr lang="kk-KZ" dirty="0"/>
              <a:t>, іргелі диалекттердің бірі ретінде есепке </a:t>
            </a:r>
            <a:r>
              <a:rPr lang="kk-KZ" dirty="0" smtClean="0"/>
              <a:t>алынып</a:t>
            </a:r>
            <a:r>
              <a:rPr lang="ru-RU" dirty="0"/>
              <a:t> </a:t>
            </a:r>
            <a:r>
              <a:rPr lang="kk-KZ" dirty="0" smtClean="0"/>
              <a:t>отырған </a:t>
            </a:r>
            <a:r>
              <a:rPr lang="kk-KZ" dirty="0"/>
              <a:t>жайы бар. Оның үстіне ішкі біртұтастығы да </a:t>
            </a:r>
            <a:r>
              <a:rPr lang="kk-KZ" dirty="0" smtClean="0"/>
              <a:t>жақсы</a:t>
            </a:r>
            <a:r>
              <a:rPr lang="ru-RU" dirty="0"/>
              <a:t> </a:t>
            </a:r>
            <a:r>
              <a:rPr lang="kk-KZ" dirty="0" smtClean="0"/>
              <a:t>сақталған </a:t>
            </a:r>
            <a:r>
              <a:rPr lang="kk-KZ" dirty="0"/>
              <a:t>осы диалектте қытайдың 4 пайызы сөйлейді.</a:t>
            </a:r>
            <a:endParaRPr lang="ru-RU" dirty="0"/>
          </a:p>
          <a:p>
            <a:endParaRPr lang="ru-RU" dirty="0"/>
          </a:p>
        </p:txBody>
      </p:sp>
    </p:spTree>
    <p:extLst>
      <p:ext uri="{BB962C8B-B14F-4D97-AF65-F5344CB8AC3E}">
        <p14:creationId xmlns:p14="http://schemas.microsoft.com/office/powerpoint/2010/main" val="18410534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78000" y="889000"/>
            <a:ext cx="8775700" cy="5287963"/>
          </a:xfrm>
        </p:spPr>
        <p:txBody>
          <a:bodyPr>
            <a:normAutofit/>
          </a:bodyPr>
          <a:lstStyle/>
          <a:p>
            <a:pPr marL="0" indent="0">
              <a:buNone/>
            </a:pPr>
            <a:r>
              <a:rPr lang="kk-KZ" dirty="0"/>
              <a:t>6). </a:t>
            </a:r>
            <a:r>
              <a:rPr lang="kk-KZ" b="1" dirty="0"/>
              <a:t>Минь диалектісі</a:t>
            </a:r>
            <a:r>
              <a:rPr lang="kk-KZ" b="1" dirty="0" smtClean="0"/>
              <a:t>.</a:t>
            </a:r>
            <a:r>
              <a:rPr lang="zh-CN" altLang="en-US" b="1" dirty="0" smtClean="0"/>
              <a:t>闽语（福建话）</a:t>
            </a:r>
            <a:endParaRPr lang="ru-RU" b="1" dirty="0"/>
          </a:p>
          <a:p>
            <a:pPr marL="0" indent="0">
              <a:buNone/>
            </a:pPr>
            <a:r>
              <a:rPr lang="kk-KZ" dirty="0"/>
              <a:t>Минь диалектісі негізінен Фуджиянның аймағын,</a:t>
            </a:r>
            <a:endParaRPr lang="ru-RU" dirty="0"/>
          </a:p>
          <a:p>
            <a:pPr marL="0" indent="0">
              <a:buNone/>
            </a:pPr>
            <a:r>
              <a:rPr lang="kk-KZ" dirty="0"/>
              <a:t>Гуандуңның шығыс бөлігін, Хайнандау мен Лейджоу жарты </a:t>
            </a:r>
            <a:r>
              <a:rPr lang="kk-KZ" dirty="0" smtClean="0"/>
              <a:t>аралын</a:t>
            </a:r>
            <a:r>
              <a:rPr lang="ru-RU" dirty="0"/>
              <a:t> </a:t>
            </a:r>
            <a:r>
              <a:rPr lang="kk-KZ" dirty="0" smtClean="0"/>
              <a:t>және </a:t>
            </a:r>
            <a:r>
              <a:rPr lang="kk-KZ" dirty="0"/>
              <a:t>Джыджияңның Уынджоу өңірін қамтиды. Сонымен </a:t>
            </a:r>
            <a:r>
              <a:rPr lang="kk-KZ" dirty="0" smtClean="0"/>
              <a:t>бірге</a:t>
            </a:r>
            <a:r>
              <a:rPr lang="ru-RU" dirty="0"/>
              <a:t> </a:t>
            </a:r>
            <a:r>
              <a:rPr lang="kk-KZ" dirty="0" smtClean="0"/>
              <a:t>Тайуанның </a:t>
            </a:r>
            <a:r>
              <a:rPr lang="kk-KZ" dirty="0"/>
              <a:t>да біраз бөлігінің тұрғындары осы </a:t>
            </a:r>
            <a:r>
              <a:rPr lang="kk-KZ" dirty="0" smtClean="0"/>
              <a:t>диалектті</a:t>
            </a:r>
            <a:r>
              <a:rPr lang="ru-RU" dirty="0"/>
              <a:t> </a:t>
            </a:r>
            <a:r>
              <a:rPr lang="kk-KZ" dirty="0" smtClean="0"/>
              <a:t>пайдаланады</a:t>
            </a:r>
            <a:r>
              <a:rPr lang="kk-KZ" dirty="0"/>
              <a:t>. Бұдан сырт Тынық мұхиттың оңтүстігіндегі </a:t>
            </a:r>
            <a:r>
              <a:rPr lang="kk-KZ" dirty="0" smtClean="0"/>
              <a:t>аралдарда</a:t>
            </a:r>
            <a:r>
              <a:rPr lang="ru-RU" dirty="0"/>
              <a:t> </a:t>
            </a:r>
            <a:r>
              <a:rPr lang="ru-RU" dirty="0" err="1" smtClean="0"/>
              <a:t>жасайтын</a:t>
            </a:r>
            <a:r>
              <a:rPr lang="ru-RU" dirty="0" smtClean="0"/>
              <a:t> </a:t>
            </a:r>
            <a:r>
              <a:rPr lang="ru-RU" dirty="0" err="1"/>
              <a:t>неше</a:t>
            </a:r>
            <a:r>
              <a:rPr lang="ru-RU" dirty="0"/>
              <a:t> </a:t>
            </a:r>
            <a:r>
              <a:rPr lang="ru-RU" dirty="0" err="1"/>
              <a:t>миллиондаған</a:t>
            </a:r>
            <a:r>
              <a:rPr lang="ru-RU" dirty="0"/>
              <a:t> </a:t>
            </a:r>
            <a:r>
              <a:rPr lang="ru-RU" dirty="0" err="1"/>
              <a:t>қытайлықтар</a:t>
            </a:r>
            <a:r>
              <a:rPr lang="ru-RU" dirty="0"/>
              <a:t> да Мины </a:t>
            </a:r>
            <a:r>
              <a:rPr lang="ru-RU" dirty="0" err="1"/>
              <a:t>диалектісін</a:t>
            </a:r>
            <a:endParaRPr lang="ru-RU" dirty="0"/>
          </a:p>
          <a:p>
            <a:pPr marL="0" indent="0">
              <a:buNone/>
            </a:pPr>
            <a:r>
              <a:rPr lang="ru-RU" dirty="0" err="1"/>
              <a:t>өздерінің</a:t>
            </a:r>
            <a:r>
              <a:rPr lang="ru-RU" dirty="0"/>
              <a:t> "</a:t>
            </a:r>
            <a:r>
              <a:rPr lang="ru-RU" dirty="0" err="1"/>
              <a:t>ана</a:t>
            </a:r>
            <a:r>
              <a:rPr lang="ru-RU" dirty="0"/>
              <a:t> </a:t>
            </a:r>
            <a:r>
              <a:rPr lang="ru-RU" dirty="0" err="1"/>
              <a:t>тілі</a:t>
            </a:r>
            <a:r>
              <a:rPr lang="ru-RU" dirty="0"/>
              <a:t>" </a:t>
            </a:r>
            <a:r>
              <a:rPr lang="ru-RU" dirty="0" err="1"/>
              <a:t>деп</a:t>
            </a:r>
            <a:r>
              <a:rPr lang="ru-RU" dirty="0"/>
              <a:t> </a:t>
            </a:r>
            <a:r>
              <a:rPr lang="ru-RU" dirty="0" err="1"/>
              <a:t>есептейді</a:t>
            </a:r>
            <a:r>
              <a:rPr lang="ru-RU" dirty="0"/>
              <a:t>. </a:t>
            </a:r>
            <a:r>
              <a:rPr lang="ru-RU" dirty="0" err="1"/>
              <a:t>Міне</a:t>
            </a:r>
            <a:r>
              <a:rPr lang="ru-RU" dirty="0"/>
              <a:t> </a:t>
            </a:r>
            <a:r>
              <a:rPr lang="ru-RU" dirty="0" err="1"/>
              <a:t>осылардың</a:t>
            </a:r>
            <a:r>
              <a:rPr lang="ru-RU" dirty="0"/>
              <a:t> </a:t>
            </a:r>
            <a:r>
              <a:rPr lang="ru-RU" dirty="0" err="1"/>
              <a:t>бәрін</a:t>
            </a:r>
            <a:r>
              <a:rPr lang="ru-RU" dirty="0"/>
              <a:t> </a:t>
            </a:r>
            <a:r>
              <a:rPr lang="ru-RU" dirty="0" err="1" smtClean="0"/>
              <a:t>қоса</a:t>
            </a:r>
            <a:r>
              <a:rPr lang="ru-RU" dirty="0"/>
              <a:t> </a:t>
            </a:r>
            <a:r>
              <a:rPr lang="ru-RU" dirty="0" smtClean="0"/>
              <a:t> </a:t>
            </a:r>
            <a:r>
              <a:rPr lang="ru-RU" dirty="0" err="1" smtClean="0"/>
              <a:t>келгенде</a:t>
            </a:r>
            <a:r>
              <a:rPr lang="ru-RU" dirty="0" smtClean="0"/>
              <a:t> </a:t>
            </a:r>
            <a:r>
              <a:rPr lang="ru-RU" dirty="0" err="1"/>
              <a:t>аталған</a:t>
            </a:r>
            <a:r>
              <a:rPr lang="ru-RU" dirty="0"/>
              <a:t> </a:t>
            </a:r>
            <a:r>
              <a:rPr lang="ru-RU" dirty="0" err="1"/>
              <a:t>диалектте</a:t>
            </a:r>
            <a:r>
              <a:rPr lang="ru-RU" dirty="0"/>
              <a:t> </a:t>
            </a:r>
            <a:r>
              <a:rPr lang="ru-RU" dirty="0" err="1"/>
              <a:t>қытайлардың</a:t>
            </a:r>
            <a:r>
              <a:rPr lang="ru-RU" dirty="0"/>
              <a:t> 4,2 </a:t>
            </a:r>
            <a:r>
              <a:rPr lang="ru-RU" dirty="0" err="1"/>
              <a:t>пайызы</a:t>
            </a:r>
            <a:r>
              <a:rPr lang="ru-RU" dirty="0"/>
              <a:t> </a:t>
            </a:r>
            <a:r>
              <a:rPr lang="ru-RU" dirty="0" err="1"/>
              <a:t>сөйлейді</a:t>
            </a:r>
            <a:r>
              <a:rPr lang="ru-RU" dirty="0"/>
              <a:t>.</a:t>
            </a:r>
          </a:p>
          <a:p>
            <a:pPr marL="0" indent="0">
              <a:buNone/>
            </a:pPr>
            <a:endParaRPr lang="ru-RU" dirty="0"/>
          </a:p>
        </p:txBody>
      </p:sp>
    </p:spTree>
    <p:extLst>
      <p:ext uri="{BB962C8B-B14F-4D97-AF65-F5344CB8AC3E}">
        <p14:creationId xmlns:p14="http://schemas.microsoft.com/office/powerpoint/2010/main" val="38803158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38300" y="876300"/>
            <a:ext cx="8851900" cy="5300663"/>
          </a:xfrm>
        </p:spPr>
        <p:txBody>
          <a:bodyPr>
            <a:normAutofit/>
          </a:bodyPr>
          <a:lstStyle/>
          <a:p>
            <a:r>
              <a:rPr lang="ru-RU" dirty="0" err="1"/>
              <a:t>Минь</a:t>
            </a:r>
            <a:r>
              <a:rPr lang="ru-RU" dirty="0"/>
              <a:t> </a:t>
            </a:r>
            <a:r>
              <a:rPr lang="ru-RU" dirty="0" err="1"/>
              <a:t>диалектісінің</a:t>
            </a:r>
            <a:r>
              <a:rPr lang="ru-RU" dirty="0"/>
              <a:t> </a:t>
            </a:r>
            <a:r>
              <a:rPr lang="ru-RU" dirty="0" err="1"/>
              <a:t>тараған</a:t>
            </a:r>
            <a:r>
              <a:rPr lang="ru-RU" dirty="0"/>
              <a:t> </a:t>
            </a:r>
            <a:r>
              <a:rPr lang="ru-RU" dirty="0" err="1"/>
              <a:t>өңірінің</a:t>
            </a:r>
            <a:r>
              <a:rPr lang="ru-RU" dirty="0"/>
              <a:t> </a:t>
            </a:r>
            <a:r>
              <a:rPr lang="ru-RU" dirty="0" err="1"/>
              <a:t>кеңдігіне</a:t>
            </a:r>
            <a:r>
              <a:rPr lang="ru-RU" dirty="0"/>
              <a:t> </a:t>
            </a:r>
            <a:r>
              <a:rPr lang="ru-RU" dirty="0" err="1" smtClean="0"/>
              <a:t>байланысты</a:t>
            </a:r>
            <a:r>
              <a:rPr lang="ru-RU" dirty="0" smtClean="0"/>
              <a:t>, </a:t>
            </a:r>
            <a:r>
              <a:rPr lang="ru-RU" dirty="0" err="1" smtClean="0"/>
              <a:t>оның</a:t>
            </a:r>
            <a:r>
              <a:rPr lang="ru-RU" dirty="0" smtClean="0"/>
              <a:t> </a:t>
            </a:r>
            <a:r>
              <a:rPr lang="ru-RU" dirty="0" err="1"/>
              <a:t>ішкі</a:t>
            </a:r>
            <a:r>
              <a:rPr lang="ru-RU" dirty="0"/>
              <a:t> </a:t>
            </a:r>
            <a:r>
              <a:rPr lang="ru-RU" dirty="0" err="1"/>
              <a:t>біртұтастығы</a:t>
            </a:r>
            <a:r>
              <a:rPr lang="ru-RU" dirty="0"/>
              <a:t> </a:t>
            </a:r>
            <a:r>
              <a:rPr lang="ru-RU" dirty="0" err="1"/>
              <a:t>тым</a:t>
            </a:r>
            <a:r>
              <a:rPr lang="ru-RU" dirty="0"/>
              <a:t> </a:t>
            </a:r>
            <a:r>
              <a:rPr lang="ru-RU" dirty="0" err="1"/>
              <a:t>керемет</a:t>
            </a:r>
            <a:r>
              <a:rPr lang="ru-RU" dirty="0"/>
              <a:t> </a:t>
            </a:r>
            <a:r>
              <a:rPr lang="ru-RU" dirty="0" err="1"/>
              <a:t>емес</a:t>
            </a:r>
            <a:r>
              <a:rPr lang="ru-RU" dirty="0"/>
              <a:t>. </a:t>
            </a:r>
            <a:r>
              <a:rPr lang="ru-RU" dirty="0" err="1"/>
              <a:t>Сондықтан</a:t>
            </a:r>
            <a:r>
              <a:rPr lang="ru-RU" dirty="0"/>
              <a:t> </a:t>
            </a:r>
            <a:r>
              <a:rPr lang="ru-RU" dirty="0" smtClean="0"/>
              <a:t>оны </a:t>
            </a:r>
            <a:r>
              <a:rPr lang="ru-RU" dirty="0" err="1" smtClean="0"/>
              <a:t>мынадай</a:t>
            </a:r>
            <a:r>
              <a:rPr lang="ru-RU" dirty="0" smtClean="0"/>
              <a:t> </a:t>
            </a:r>
            <a:r>
              <a:rPr lang="ru-RU" dirty="0" err="1" smtClean="0"/>
              <a:t>диалектшелерге</a:t>
            </a:r>
            <a:r>
              <a:rPr lang="ru-RU" dirty="0" smtClean="0"/>
              <a:t> </a:t>
            </a:r>
            <a:r>
              <a:rPr lang="ru-RU" dirty="0" err="1" smtClean="0"/>
              <a:t>бөліп</a:t>
            </a:r>
            <a:r>
              <a:rPr lang="ru-RU" dirty="0" smtClean="0"/>
              <a:t> </a:t>
            </a:r>
            <a:r>
              <a:rPr lang="ru-RU" dirty="0" err="1" smtClean="0"/>
              <a:t>қарастыруға</a:t>
            </a:r>
            <a:r>
              <a:rPr lang="ru-RU" dirty="0" smtClean="0"/>
              <a:t> </a:t>
            </a:r>
            <a:r>
              <a:rPr lang="ru-RU" dirty="0" err="1" smtClean="0"/>
              <a:t>болады</a:t>
            </a:r>
            <a:r>
              <a:rPr lang="ru-RU" dirty="0" smtClean="0"/>
              <a:t>:</a:t>
            </a:r>
          </a:p>
          <a:p>
            <a:pPr marL="0" indent="0">
              <a:buNone/>
            </a:pPr>
            <a:r>
              <a:rPr lang="ru-RU" dirty="0" smtClean="0"/>
              <a:t>a</a:t>
            </a:r>
            <a:r>
              <a:rPr lang="ru-RU" dirty="0"/>
              <a:t>) </a:t>
            </a:r>
            <a:r>
              <a:rPr lang="ru-RU" dirty="0" err="1"/>
              <a:t>Оңтүстік</a:t>
            </a:r>
            <a:r>
              <a:rPr lang="ru-RU" dirty="0"/>
              <a:t> </a:t>
            </a:r>
            <a:r>
              <a:rPr lang="ru-RU" dirty="0" err="1"/>
              <a:t>Минь</a:t>
            </a:r>
            <a:r>
              <a:rPr lang="ru-RU" dirty="0"/>
              <a:t>' </a:t>
            </a:r>
            <a:r>
              <a:rPr lang="ru-RU" dirty="0" err="1"/>
              <a:t>диалектшесі</a:t>
            </a:r>
            <a:r>
              <a:rPr lang="ru-RU" dirty="0"/>
              <a:t>.</a:t>
            </a:r>
          </a:p>
          <a:p>
            <a:pPr marL="0" indent="0">
              <a:buNone/>
            </a:pPr>
            <a:r>
              <a:rPr lang="ru-RU" dirty="0" err="1"/>
              <a:t>Бүған</a:t>
            </a:r>
            <a:r>
              <a:rPr lang="ru-RU" dirty="0"/>
              <a:t> </a:t>
            </a:r>
            <a:r>
              <a:rPr lang="ru-RU" dirty="0" err="1"/>
              <a:t>Фуджияңның</a:t>
            </a:r>
            <a:r>
              <a:rPr lang="ru-RU" dirty="0"/>
              <a:t> </a:t>
            </a:r>
            <a:r>
              <a:rPr lang="ru-RU" dirty="0" err="1"/>
              <a:t>оңтүстік</a:t>
            </a:r>
            <a:r>
              <a:rPr lang="ru-RU" dirty="0"/>
              <a:t> </a:t>
            </a:r>
            <a:r>
              <a:rPr lang="ru-RU" dirty="0" err="1"/>
              <a:t>аймақтары</a:t>
            </a:r>
            <a:r>
              <a:rPr lang="ru-RU" dirty="0"/>
              <a:t> мен </a:t>
            </a:r>
            <a:r>
              <a:rPr lang="ru-RU" dirty="0" err="1"/>
              <a:t>Сиямын</a:t>
            </a:r>
            <a:r>
              <a:rPr lang="ru-RU" dirty="0"/>
              <a:t>, </a:t>
            </a:r>
            <a:r>
              <a:rPr lang="ru-RU" dirty="0" err="1" smtClean="0"/>
              <a:t>Луңси</a:t>
            </a:r>
            <a:r>
              <a:rPr lang="ru-RU" dirty="0"/>
              <a:t> </a:t>
            </a:r>
            <a:r>
              <a:rPr lang="ru-RU" dirty="0" err="1" smtClean="0"/>
              <a:t>секілді</a:t>
            </a:r>
            <a:r>
              <a:rPr lang="ru-RU" dirty="0" smtClean="0"/>
              <a:t> </a:t>
            </a:r>
            <a:r>
              <a:rPr lang="ru-RU" dirty="0" err="1"/>
              <a:t>басты</a:t>
            </a:r>
            <a:r>
              <a:rPr lang="ru-RU" dirty="0"/>
              <a:t> </a:t>
            </a:r>
            <a:r>
              <a:rPr lang="ru-RU" dirty="0" err="1"/>
              <a:t>қалалары</a:t>
            </a:r>
            <a:r>
              <a:rPr lang="ru-RU" dirty="0"/>
              <a:t>, </a:t>
            </a:r>
            <a:r>
              <a:rPr lang="ru-RU" dirty="0" err="1"/>
              <a:t>Тайуан</a:t>
            </a:r>
            <a:r>
              <a:rPr lang="ru-RU" dirty="0"/>
              <a:t> </a:t>
            </a:r>
            <a:r>
              <a:rPr lang="ru-RU" dirty="0" err="1"/>
              <a:t>өлкесі</a:t>
            </a:r>
            <a:r>
              <a:rPr lang="ru-RU" dirty="0"/>
              <a:t>,  </a:t>
            </a:r>
            <a:r>
              <a:rPr lang="ru-RU" dirty="0" err="1"/>
              <a:t>Гуандуң</a:t>
            </a:r>
            <a:r>
              <a:rPr lang="ru-RU" dirty="0"/>
              <a:t> </a:t>
            </a:r>
            <a:r>
              <a:rPr lang="ru-RU" dirty="0" err="1"/>
              <a:t>өлкесінің</a:t>
            </a:r>
            <a:r>
              <a:rPr lang="ru-RU" dirty="0"/>
              <a:t> </a:t>
            </a:r>
            <a:r>
              <a:rPr lang="ru-RU" dirty="0" err="1" smtClean="0"/>
              <a:t>шығыс</a:t>
            </a:r>
            <a:r>
              <a:rPr lang="ru-RU" dirty="0"/>
              <a:t> </a:t>
            </a:r>
            <a:r>
              <a:rPr lang="ru-RU" dirty="0" smtClean="0"/>
              <a:t> </a:t>
            </a:r>
            <a:r>
              <a:rPr lang="ru-RU" dirty="0" err="1" smtClean="0"/>
              <a:t>бөлігі</a:t>
            </a:r>
            <a:r>
              <a:rPr lang="ru-RU" dirty="0"/>
              <a:t>, </a:t>
            </a:r>
            <a:r>
              <a:rPr lang="ru-RU" dirty="0" err="1"/>
              <a:t>Хайнан</a:t>
            </a:r>
            <a:r>
              <a:rPr lang="ru-RU" dirty="0"/>
              <a:t> </a:t>
            </a:r>
            <a:r>
              <a:rPr lang="ru-RU" dirty="0" err="1"/>
              <a:t>аралы</a:t>
            </a:r>
            <a:r>
              <a:rPr lang="ru-RU" dirty="0"/>
              <a:t>, </a:t>
            </a:r>
            <a:r>
              <a:rPr lang="ru-RU" dirty="0" err="1"/>
              <a:t>сондай-ақ</a:t>
            </a:r>
            <a:r>
              <a:rPr lang="ru-RU" dirty="0"/>
              <a:t> </a:t>
            </a:r>
            <a:r>
              <a:rPr lang="ru-RU" dirty="0" err="1"/>
              <a:t>Джыджияң</a:t>
            </a:r>
            <a:r>
              <a:rPr lang="ru-RU" dirty="0"/>
              <a:t> </a:t>
            </a:r>
            <a:r>
              <a:rPr lang="ru-RU" dirty="0" err="1"/>
              <a:t>өлкесінің</a:t>
            </a:r>
            <a:r>
              <a:rPr lang="ru-RU" dirty="0"/>
              <a:t> </a:t>
            </a:r>
            <a:r>
              <a:rPr lang="ru-RU" dirty="0" err="1"/>
              <a:t>оңтүстік</a:t>
            </a:r>
            <a:r>
              <a:rPr lang="ru-RU" dirty="0"/>
              <a:t> </a:t>
            </a:r>
            <a:r>
              <a:rPr lang="ru-RU" dirty="0" err="1"/>
              <a:t>бөлігі</a:t>
            </a:r>
            <a:r>
              <a:rPr lang="ru-RU" dirty="0"/>
              <a:t> </a:t>
            </a:r>
            <a:r>
              <a:rPr lang="ru-RU" dirty="0" err="1"/>
              <a:t>кіреді</a:t>
            </a:r>
            <a:r>
              <a:rPr lang="ru-RU" dirty="0"/>
              <a:t>. </a:t>
            </a:r>
            <a:r>
              <a:rPr lang="ru-RU" dirty="0" err="1"/>
              <a:t>Бұл</a:t>
            </a:r>
            <a:r>
              <a:rPr lang="ru-RU" dirty="0"/>
              <a:t> </a:t>
            </a:r>
            <a:r>
              <a:rPr lang="ru-RU" dirty="0" err="1"/>
              <a:t>диалектшенің</a:t>
            </a:r>
            <a:r>
              <a:rPr lang="ru-RU" dirty="0"/>
              <a:t> </a:t>
            </a:r>
            <a:r>
              <a:rPr lang="ru-RU" dirty="0" err="1"/>
              <a:t>негізі</a:t>
            </a:r>
            <a:r>
              <a:rPr lang="ru-RU" dirty="0"/>
              <a:t> </a:t>
            </a:r>
            <a:r>
              <a:rPr lang="ru-RU" dirty="0" err="1"/>
              <a:t>Сиямын</a:t>
            </a:r>
            <a:r>
              <a:rPr lang="ru-RU" dirty="0"/>
              <a:t> </a:t>
            </a:r>
            <a:r>
              <a:rPr lang="ru-RU" dirty="0" err="1"/>
              <a:t>қаласының</a:t>
            </a:r>
            <a:r>
              <a:rPr lang="ru-RU" dirty="0"/>
              <a:t> </a:t>
            </a:r>
            <a:r>
              <a:rPr lang="ru-RU" dirty="0" err="1"/>
              <a:t>сөйлеу</a:t>
            </a:r>
            <a:r>
              <a:rPr lang="ru-RU" dirty="0"/>
              <a:t> </a:t>
            </a:r>
            <a:r>
              <a:rPr lang="ru-RU" dirty="0" err="1"/>
              <a:t>тілі</a:t>
            </a:r>
            <a:r>
              <a:rPr lang="ru-RU" dirty="0"/>
              <a:t>.</a:t>
            </a:r>
          </a:p>
        </p:txBody>
      </p:sp>
    </p:spTree>
    <p:extLst>
      <p:ext uri="{BB962C8B-B14F-4D97-AF65-F5344CB8AC3E}">
        <p14:creationId xmlns:p14="http://schemas.microsoft.com/office/powerpoint/2010/main" val="32766380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78000" y="800100"/>
            <a:ext cx="8902700" cy="5376863"/>
          </a:xfrm>
        </p:spPr>
        <p:txBody>
          <a:bodyPr>
            <a:normAutofit fontScale="85000" lnSpcReduction="20000"/>
          </a:bodyPr>
          <a:lstStyle/>
          <a:p>
            <a:pPr marL="0" indent="0">
              <a:buNone/>
            </a:pPr>
            <a:r>
              <a:rPr lang="ru-RU" sz="3000" dirty="0"/>
              <a:t>a) </a:t>
            </a:r>
            <a:r>
              <a:rPr lang="ru-RU" sz="3000" dirty="0" err="1"/>
              <a:t>Шығыс</a:t>
            </a:r>
            <a:r>
              <a:rPr lang="ru-RU" sz="3000" dirty="0"/>
              <a:t> Мини </a:t>
            </a:r>
            <a:r>
              <a:rPr lang="ru-RU" sz="3000" dirty="0" err="1"/>
              <a:t>диалектшесі</a:t>
            </a:r>
            <a:r>
              <a:rPr lang="ru-RU" sz="3000" dirty="0"/>
              <a:t>.</a:t>
            </a:r>
          </a:p>
          <a:p>
            <a:pPr marL="0" indent="0">
              <a:buNone/>
            </a:pPr>
            <a:r>
              <a:rPr lang="ru-RU" sz="3000" dirty="0" err="1"/>
              <a:t>Бұл</a:t>
            </a:r>
            <a:r>
              <a:rPr lang="ru-RU" sz="3000" dirty="0"/>
              <a:t> </a:t>
            </a:r>
            <a:r>
              <a:rPr lang="ru-RU" sz="3000" dirty="0" err="1"/>
              <a:t>диалектшеге</a:t>
            </a:r>
            <a:r>
              <a:rPr lang="ru-RU" sz="3000" dirty="0"/>
              <a:t> </a:t>
            </a:r>
            <a:r>
              <a:rPr lang="ru-RU" sz="3000" dirty="0" err="1"/>
              <a:t>Миңджияң</a:t>
            </a:r>
            <a:r>
              <a:rPr lang="ru-RU" sz="3000" dirty="0"/>
              <a:t> </a:t>
            </a:r>
            <a:r>
              <a:rPr lang="ru-RU" sz="3000" dirty="0" err="1"/>
              <a:t>өзенінің</a:t>
            </a:r>
            <a:r>
              <a:rPr lang="ru-RU" sz="3000" dirty="0"/>
              <a:t> </a:t>
            </a:r>
            <a:r>
              <a:rPr lang="ru-RU" sz="3000" dirty="0" err="1"/>
              <a:t>оңтүстік</a:t>
            </a:r>
            <a:r>
              <a:rPr lang="ru-RU" sz="3000" dirty="0"/>
              <a:t> </a:t>
            </a:r>
            <a:r>
              <a:rPr lang="ru-RU" sz="3000" dirty="0" err="1"/>
              <a:t>және</a:t>
            </a:r>
            <a:r>
              <a:rPr lang="ru-RU" sz="3000" dirty="0"/>
              <a:t> </a:t>
            </a:r>
            <a:r>
              <a:rPr lang="ru-RU" sz="3000" dirty="0" err="1"/>
              <a:t>солтүстік</a:t>
            </a:r>
            <a:endParaRPr lang="ru-RU" sz="3000" dirty="0"/>
          </a:p>
          <a:p>
            <a:pPr marL="0" indent="0">
              <a:buNone/>
            </a:pPr>
            <a:r>
              <a:rPr lang="ru-RU" sz="3000" dirty="0" err="1"/>
              <a:t>жағалауы</a:t>
            </a:r>
            <a:r>
              <a:rPr lang="ru-RU" sz="3000" dirty="0"/>
              <a:t> </a:t>
            </a:r>
            <a:r>
              <a:rPr lang="ru-RU" sz="3000" dirty="0" err="1"/>
              <a:t>жатады</a:t>
            </a:r>
            <a:r>
              <a:rPr lang="ru-RU" sz="3000" dirty="0"/>
              <a:t>. </a:t>
            </a:r>
            <a:r>
              <a:rPr lang="ru-RU" sz="3000" dirty="0" err="1"/>
              <a:t>Аталған</a:t>
            </a:r>
            <a:r>
              <a:rPr lang="ru-RU" sz="3000" dirty="0"/>
              <a:t> </a:t>
            </a:r>
            <a:r>
              <a:rPr lang="ru-RU" sz="3000" dirty="0" err="1"/>
              <a:t>диалектше</a:t>
            </a:r>
            <a:r>
              <a:rPr lang="ru-RU" sz="3000" dirty="0"/>
              <a:t> </a:t>
            </a:r>
            <a:r>
              <a:rPr lang="ru-RU" sz="3000" dirty="0" err="1"/>
              <a:t>Фудаоу</a:t>
            </a:r>
            <a:r>
              <a:rPr lang="ru-RU" sz="3000" dirty="0"/>
              <a:t> </a:t>
            </a:r>
            <a:r>
              <a:rPr lang="ru-RU" sz="3000" dirty="0" err="1"/>
              <a:t>каласының</a:t>
            </a:r>
            <a:r>
              <a:rPr lang="ru-RU" sz="3000" dirty="0"/>
              <a:t> </a:t>
            </a:r>
            <a:r>
              <a:rPr lang="ru-RU" sz="3000" dirty="0" err="1"/>
              <a:t>сөйлеу</a:t>
            </a:r>
            <a:endParaRPr lang="ru-RU" sz="3000" dirty="0"/>
          </a:p>
          <a:p>
            <a:pPr marL="0" indent="0">
              <a:buNone/>
            </a:pPr>
            <a:r>
              <a:rPr lang="ru-RU" sz="3000" dirty="0" err="1"/>
              <a:t>тілін</a:t>
            </a:r>
            <a:r>
              <a:rPr lang="ru-RU" sz="3000" dirty="0"/>
              <a:t> </a:t>
            </a:r>
            <a:r>
              <a:rPr lang="ru-RU" sz="3000" dirty="0" err="1"/>
              <a:t>басшылыққа</a:t>
            </a:r>
            <a:r>
              <a:rPr lang="ru-RU" sz="3000" dirty="0"/>
              <a:t> </a:t>
            </a:r>
            <a:r>
              <a:rPr lang="ru-RU" sz="3000" dirty="0" err="1"/>
              <a:t>алады</a:t>
            </a:r>
            <a:r>
              <a:rPr lang="ru-RU" sz="3000" dirty="0"/>
              <a:t>.</a:t>
            </a:r>
          </a:p>
          <a:p>
            <a:pPr marL="0" indent="0">
              <a:buNone/>
            </a:pPr>
            <a:r>
              <a:rPr lang="ru-RU" sz="3000" dirty="0"/>
              <a:t>6) </a:t>
            </a:r>
            <a:r>
              <a:rPr lang="ru-RU" sz="3000" dirty="0" err="1"/>
              <a:t>Солтүстік</a:t>
            </a:r>
            <a:r>
              <a:rPr lang="ru-RU" sz="3000" dirty="0"/>
              <a:t> </a:t>
            </a:r>
            <a:r>
              <a:rPr lang="ru-RU" sz="3000" dirty="0" err="1"/>
              <a:t>Минь</a:t>
            </a:r>
            <a:r>
              <a:rPr lang="ru-RU" sz="3000" dirty="0"/>
              <a:t> </a:t>
            </a:r>
            <a:r>
              <a:rPr lang="ru-RU" sz="3000" dirty="0" err="1"/>
              <a:t>диалектшесі</a:t>
            </a:r>
            <a:r>
              <a:rPr lang="ru-RU" sz="3000" dirty="0"/>
              <a:t>.</a:t>
            </a:r>
          </a:p>
          <a:p>
            <a:pPr marL="0" indent="0">
              <a:buNone/>
            </a:pPr>
            <a:r>
              <a:rPr lang="ru-RU" sz="3000" dirty="0" err="1"/>
              <a:t>Аталған</a:t>
            </a:r>
            <a:r>
              <a:rPr lang="ru-RU" sz="3000" dirty="0"/>
              <a:t> </a:t>
            </a:r>
            <a:r>
              <a:rPr lang="ru-RU" sz="3000" dirty="0" err="1"/>
              <a:t>диалектшеге</a:t>
            </a:r>
            <a:r>
              <a:rPr lang="ru-RU" sz="3000" dirty="0"/>
              <a:t> </a:t>
            </a:r>
            <a:r>
              <a:rPr lang="ru-RU" sz="3000" dirty="0" err="1"/>
              <a:t>Фуджияның</a:t>
            </a:r>
            <a:r>
              <a:rPr lang="ru-RU" sz="3000" dirty="0"/>
              <a:t> </a:t>
            </a:r>
            <a:r>
              <a:rPr lang="ru-RU" sz="3000" dirty="0" err="1"/>
              <a:t>Джиянуа</a:t>
            </a:r>
            <a:r>
              <a:rPr lang="ru-RU" sz="3000" dirty="0"/>
              <a:t>, </a:t>
            </a:r>
            <a:r>
              <a:rPr lang="ru-RU" sz="3000" dirty="0" err="1"/>
              <a:t>Джияняң</a:t>
            </a:r>
            <a:r>
              <a:rPr lang="ru-RU" sz="3000" dirty="0"/>
              <a:t>, </a:t>
            </a:r>
            <a:r>
              <a:rPr lang="ru-RU" sz="3000" dirty="0" err="1"/>
              <a:t>Чуңан</a:t>
            </a:r>
            <a:r>
              <a:rPr lang="ru-RU" sz="3000" dirty="0"/>
              <a:t>,</a:t>
            </a:r>
          </a:p>
          <a:p>
            <a:pPr marL="0" indent="0">
              <a:buNone/>
            </a:pPr>
            <a:r>
              <a:rPr lang="ru-RU" sz="3000" dirty="0" err="1"/>
              <a:t>Суңджың</a:t>
            </a:r>
            <a:r>
              <a:rPr lang="ru-RU" sz="3000" dirty="0"/>
              <a:t> </a:t>
            </a:r>
            <a:r>
              <a:rPr lang="ru-RU" sz="3000" dirty="0" err="1"/>
              <a:t>және</a:t>
            </a:r>
            <a:r>
              <a:rPr lang="ru-RU" sz="3000" dirty="0"/>
              <a:t> </a:t>
            </a:r>
            <a:r>
              <a:rPr lang="ru-RU" sz="3000" dirty="0" err="1"/>
              <a:t>Фучың</a:t>
            </a:r>
            <a:r>
              <a:rPr lang="ru-RU" sz="3000" dirty="0"/>
              <a:t> </a:t>
            </a:r>
            <a:r>
              <a:rPr lang="ru-RU" sz="3000" dirty="0" err="1"/>
              <a:t>аудандары</a:t>
            </a:r>
            <a:r>
              <a:rPr lang="ru-RU" sz="3000" dirty="0"/>
              <a:t> </a:t>
            </a:r>
            <a:r>
              <a:rPr lang="ru-RU" sz="3000" dirty="0" err="1"/>
              <a:t>кіреді</a:t>
            </a:r>
            <a:r>
              <a:rPr lang="ru-RU" sz="3000" dirty="0"/>
              <a:t>. </a:t>
            </a:r>
            <a:r>
              <a:rPr lang="ru-RU" sz="3000" dirty="0" err="1"/>
              <a:t>Джиянуаның</a:t>
            </a:r>
            <a:r>
              <a:rPr lang="ru-RU" sz="3000" dirty="0"/>
              <a:t> </a:t>
            </a:r>
            <a:r>
              <a:rPr lang="ru-RU" sz="3000" dirty="0" err="1"/>
              <a:t>сөйлеу</a:t>
            </a:r>
            <a:r>
              <a:rPr lang="ru-RU" sz="3000" dirty="0"/>
              <a:t> </a:t>
            </a:r>
            <a:r>
              <a:rPr lang="ru-RU" sz="3000" dirty="0" err="1"/>
              <a:t>тілін</a:t>
            </a:r>
            <a:endParaRPr lang="ru-RU" sz="3000" dirty="0"/>
          </a:p>
          <a:p>
            <a:pPr marL="0" indent="0">
              <a:buNone/>
            </a:pPr>
            <a:r>
              <a:rPr lang="ru-RU" sz="3000" dirty="0" err="1"/>
              <a:t>басшылыққа</a:t>
            </a:r>
            <a:r>
              <a:rPr lang="ru-RU" sz="3000" dirty="0"/>
              <a:t> </a:t>
            </a:r>
            <a:r>
              <a:rPr lang="ru-RU" sz="3000" dirty="0" err="1" smtClean="0"/>
              <a:t>алады</a:t>
            </a:r>
            <a:r>
              <a:rPr lang="ru-RU" sz="3000" dirty="0" smtClean="0"/>
              <a:t>. </a:t>
            </a:r>
            <a:r>
              <a:rPr lang="ru-RU" sz="3000" dirty="0" err="1" smtClean="0"/>
              <a:t>Бұл</a:t>
            </a:r>
            <a:r>
              <a:rPr lang="ru-RU" sz="3000" dirty="0" smtClean="0"/>
              <a:t> </a:t>
            </a:r>
            <a:r>
              <a:rPr lang="ru-RU" sz="3000" dirty="0" err="1"/>
              <a:t>диалекттің</a:t>
            </a:r>
            <a:r>
              <a:rPr lang="ru-RU" sz="3000" dirty="0"/>
              <a:t> </a:t>
            </a:r>
            <a:r>
              <a:rPr lang="ru-RU" sz="3000" dirty="0" err="1"/>
              <a:t>басты</a:t>
            </a:r>
            <a:r>
              <a:rPr lang="ru-RU" sz="3000" dirty="0"/>
              <a:t> </a:t>
            </a:r>
            <a:r>
              <a:rPr lang="ru-RU" sz="3000" dirty="0" err="1"/>
              <a:t>ерекшелігінің</a:t>
            </a:r>
            <a:r>
              <a:rPr lang="ru-RU" sz="3000" dirty="0"/>
              <a:t> </a:t>
            </a:r>
            <a:r>
              <a:rPr lang="ru-RU" sz="3000" dirty="0" err="1"/>
              <a:t>бірі</a:t>
            </a:r>
            <a:r>
              <a:rPr lang="ru-RU" sz="3000" dirty="0"/>
              <a:t> - </a:t>
            </a:r>
            <a:r>
              <a:rPr lang="ru-RU" sz="3000" dirty="0" err="1"/>
              <a:t>жеті-сегіз</a:t>
            </a:r>
            <a:r>
              <a:rPr lang="ru-RU" sz="3000" dirty="0"/>
              <a:t> </a:t>
            </a:r>
            <a:r>
              <a:rPr lang="ru-RU" sz="3000" dirty="0" err="1"/>
              <a:t>түрлі</a:t>
            </a:r>
            <a:r>
              <a:rPr lang="ru-RU" sz="3000" dirty="0"/>
              <a:t> </a:t>
            </a:r>
            <a:r>
              <a:rPr lang="ru-RU" sz="3000" dirty="0" smtClean="0"/>
              <a:t>тоны бар</a:t>
            </a:r>
            <a:r>
              <a:rPr lang="ru-RU" sz="3000" dirty="0"/>
              <a:t>. </a:t>
            </a:r>
            <a:r>
              <a:rPr lang="ru-RU" sz="3000" dirty="0" err="1"/>
              <a:t>zh</a:t>
            </a:r>
            <a:r>
              <a:rPr lang="ru-RU" sz="3000" dirty="0"/>
              <a:t>, </a:t>
            </a:r>
            <a:r>
              <a:rPr lang="ru-RU" sz="3000" dirty="0" err="1"/>
              <a:t>ch</a:t>
            </a:r>
            <a:r>
              <a:rPr lang="ru-RU" sz="3000" dirty="0"/>
              <a:t>, </a:t>
            </a:r>
            <a:r>
              <a:rPr lang="ru-RU" sz="3000" dirty="0" err="1"/>
              <a:t>sh</a:t>
            </a:r>
            <a:r>
              <a:rPr lang="ru-RU" sz="3000" dirty="0"/>
              <a:t> - </a:t>
            </a:r>
            <a:r>
              <a:rPr lang="ru-RU" sz="3000" dirty="0" err="1"/>
              <a:t>дыбыстарын</a:t>
            </a:r>
            <a:r>
              <a:rPr lang="ru-RU" sz="3000" dirty="0"/>
              <a:t> </a:t>
            </a:r>
            <a:r>
              <a:rPr lang="ru-RU" sz="3000" dirty="0" err="1"/>
              <a:t>z,c,s</a:t>
            </a:r>
            <a:r>
              <a:rPr lang="ru-RU" sz="3000" dirty="0"/>
              <a:t> </a:t>
            </a:r>
            <a:r>
              <a:rPr lang="ru-RU" sz="3000" dirty="0" err="1"/>
              <a:t>деп</a:t>
            </a:r>
            <a:r>
              <a:rPr lang="ru-RU" sz="3000" dirty="0"/>
              <a:t> </a:t>
            </a:r>
            <a:r>
              <a:rPr lang="ru-RU" sz="3000" dirty="0" err="1"/>
              <a:t>айтады</a:t>
            </a:r>
            <a:r>
              <a:rPr lang="ru-RU" sz="3000" dirty="0"/>
              <a:t>. f </a:t>
            </a:r>
            <a:r>
              <a:rPr lang="ru-RU" sz="3000" dirty="0" err="1"/>
              <a:t>дыбысы</a:t>
            </a:r>
            <a:r>
              <a:rPr lang="ru-RU" sz="3000" dirty="0"/>
              <a:t> </a:t>
            </a:r>
            <a:r>
              <a:rPr lang="ru-RU" sz="3000" dirty="0" err="1"/>
              <a:t>атымен</a:t>
            </a:r>
            <a:endParaRPr lang="ru-RU" sz="3000" dirty="0"/>
          </a:p>
          <a:p>
            <a:pPr marL="0" indent="0">
              <a:buNone/>
            </a:pPr>
            <a:r>
              <a:rPr lang="ru-RU" sz="3000" dirty="0" err="1"/>
              <a:t>жоқ</a:t>
            </a:r>
            <a:r>
              <a:rPr lang="ru-RU" sz="3000" dirty="0"/>
              <a:t>. Ал </a:t>
            </a:r>
            <a:r>
              <a:rPr lang="ru-RU" sz="3000" dirty="0" err="1"/>
              <a:t>zh</a:t>
            </a:r>
            <a:r>
              <a:rPr lang="ru-RU" sz="3000" dirty="0"/>
              <a:t>, </a:t>
            </a:r>
            <a:r>
              <a:rPr lang="ru-RU" sz="3000" dirty="0" err="1"/>
              <a:t>ch</a:t>
            </a:r>
            <a:r>
              <a:rPr lang="ru-RU" sz="3000" dirty="0"/>
              <a:t> </a:t>
            </a:r>
            <a:r>
              <a:rPr lang="ru-RU" sz="3000" dirty="0" err="1"/>
              <a:t>дыбыстары</a:t>
            </a:r>
            <a:r>
              <a:rPr lang="ru-RU" sz="3000" dirty="0"/>
              <a:t> </a:t>
            </a:r>
            <a:r>
              <a:rPr lang="ru-RU" sz="3000" dirty="0" err="1"/>
              <a:t>бұл</a:t>
            </a:r>
            <a:r>
              <a:rPr lang="ru-RU" sz="3000" dirty="0"/>
              <a:t> диалект </a:t>
            </a:r>
            <a:r>
              <a:rPr lang="ru-RU" sz="3000" dirty="0" err="1"/>
              <a:t>бойынша</a:t>
            </a:r>
            <a:r>
              <a:rPr lang="ru-RU" sz="3000" dirty="0"/>
              <a:t> d, t </a:t>
            </a:r>
            <a:r>
              <a:rPr lang="ru-RU" sz="3000" dirty="0" err="1"/>
              <a:t>деп</a:t>
            </a:r>
            <a:r>
              <a:rPr lang="ru-RU" sz="3000" dirty="0"/>
              <a:t> </a:t>
            </a:r>
            <a:r>
              <a:rPr lang="ru-RU" sz="3000" dirty="0" err="1"/>
              <a:t>оқылады</a:t>
            </a:r>
            <a:r>
              <a:rPr lang="ru-RU" sz="3000" dirty="0"/>
              <a:t>.</a:t>
            </a:r>
          </a:p>
          <a:p>
            <a:pPr marL="0" indent="0">
              <a:buNone/>
            </a:pPr>
            <a:endParaRPr lang="ru-RU" dirty="0"/>
          </a:p>
        </p:txBody>
      </p:sp>
    </p:spTree>
    <p:extLst>
      <p:ext uri="{BB962C8B-B14F-4D97-AF65-F5344CB8AC3E}">
        <p14:creationId xmlns:p14="http://schemas.microsoft.com/office/powerpoint/2010/main" val="12764522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03400" y="914400"/>
            <a:ext cx="8801100" cy="5262563"/>
          </a:xfrm>
        </p:spPr>
        <p:txBody>
          <a:bodyPr>
            <a:normAutofit fontScale="85000" lnSpcReduction="20000"/>
          </a:bodyPr>
          <a:lstStyle/>
          <a:p>
            <a:pPr marL="0" indent="0">
              <a:buNone/>
            </a:pPr>
            <a:r>
              <a:rPr lang="ru-RU" dirty="0"/>
              <a:t>7). </a:t>
            </a:r>
            <a:r>
              <a:rPr lang="ru-RU" b="1" dirty="0" err="1"/>
              <a:t>Юе</a:t>
            </a:r>
            <a:r>
              <a:rPr lang="ru-RU" b="1" dirty="0"/>
              <a:t> </a:t>
            </a:r>
            <a:r>
              <a:rPr lang="ru-RU" b="1" dirty="0" err="1"/>
              <a:t>диалектісі</a:t>
            </a:r>
            <a:r>
              <a:rPr lang="ru-RU" b="1" dirty="0" smtClean="0"/>
              <a:t>.</a:t>
            </a:r>
            <a:r>
              <a:rPr lang="zh-CN" altLang="en-US" b="1" dirty="0" smtClean="0"/>
              <a:t>粤语</a:t>
            </a:r>
            <a:r>
              <a:rPr lang="en-US" altLang="zh-CN" b="1" dirty="0" err="1" smtClean="0"/>
              <a:t>yue</a:t>
            </a:r>
            <a:r>
              <a:rPr lang="zh-CN" altLang="en-US" b="1" dirty="0" smtClean="0"/>
              <a:t>（广东话）</a:t>
            </a:r>
            <a:endParaRPr lang="ru-RU" b="1" dirty="0"/>
          </a:p>
          <a:p>
            <a:pPr marL="0" indent="0">
              <a:buNone/>
            </a:pPr>
            <a:r>
              <a:rPr lang="ru-RU" dirty="0" err="1"/>
              <a:t>Бұл</a:t>
            </a:r>
            <a:r>
              <a:rPr lang="ru-RU" dirty="0"/>
              <a:t> диалект </a:t>
            </a:r>
            <a:r>
              <a:rPr lang="ru-RU" dirty="0" err="1"/>
              <a:t>Гуаңджоу</a:t>
            </a:r>
            <a:r>
              <a:rPr lang="ru-RU" dirty="0"/>
              <a:t> </a:t>
            </a:r>
            <a:r>
              <a:rPr lang="ru-RU" dirty="0" err="1"/>
              <a:t>қаласының</a:t>
            </a:r>
            <a:r>
              <a:rPr lang="ru-RU" dirty="0"/>
              <a:t> </a:t>
            </a:r>
            <a:r>
              <a:rPr lang="ru-RU" dirty="0" err="1"/>
              <a:t>сөйлеу</a:t>
            </a:r>
            <a:r>
              <a:rPr lang="ru-RU" dirty="0"/>
              <a:t> </a:t>
            </a:r>
            <a:r>
              <a:rPr lang="ru-RU" dirty="0" err="1"/>
              <a:t>ерекшелігін</a:t>
            </a:r>
            <a:r>
              <a:rPr lang="ru-RU" dirty="0"/>
              <a:t> </a:t>
            </a:r>
            <a:r>
              <a:rPr lang="ru-RU" dirty="0" err="1"/>
              <a:t>негіз</a:t>
            </a:r>
            <a:r>
              <a:rPr lang="ru-RU" dirty="0"/>
              <a:t> </a:t>
            </a:r>
            <a:r>
              <a:rPr lang="ru-RU" dirty="0" err="1"/>
              <a:t>етеді</a:t>
            </a:r>
            <a:r>
              <a:rPr lang="ru-RU" dirty="0"/>
              <a:t>.</a:t>
            </a:r>
          </a:p>
          <a:p>
            <a:pPr marL="0" indent="0">
              <a:buNone/>
            </a:pPr>
            <a:r>
              <a:rPr lang="ru-RU" dirty="0" err="1"/>
              <a:t>Юе</a:t>
            </a:r>
            <a:r>
              <a:rPr lang="ru-RU" dirty="0"/>
              <a:t> </a:t>
            </a:r>
            <a:r>
              <a:rPr lang="ru-RU" dirty="0" err="1"/>
              <a:t>диалектісі</a:t>
            </a:r>
            <a:r>
              <a:rPr lang="ru-RU" dirty="0"/>
              <a:t> </a:t>
            </a:r>
            <a:r>
              <a:rPr lang="ru-RU" dirty="0" err="1"/>
              <a:t>елдегі</a:t>
            </a:r>
            <a:r>
              <a:rPr lang="ru-RU" dirty="0"/>
              <a:t> </a:t>
            </a:r>
            <a:r>
              <a:rPr lang="ru-RU" dirty="0" err="1"/>
              <a:t>негізгі</a:t>
            </a:r>
            <a:r>
              <a:rPr lang="ru-RU" dirty="0"/>
              <a:t> </a:t>
            </a:r>
            <a:r>
              <a:rPr lang="ru-RU" dirty="0" err="1"/>
              <a:t>жеті</a:t>
            </a:r>
            <a:r>
              <a:rPr lang="ru-RU" dirty="0"/>
              <a:t> </a:t>
            </a:r>
            <a:r>
              <a:rPr lang="ru-RU" dirty="0" err="1"/>
              <a:t>диалекттің</a:t>
            </a:r>
            <a:r>
              <a:rPr lang="ru-RU" dirty="0"/>
              <a:t> </a:t>
            </a:r>
            <a:r>
              <a:rPr lang="ru-RU" dirty="0" err="1"/>
              <a:t>бірі</a:t>
            </a:r>
            <a:r>
              <a:rPr lang="ru-RU" dirty="0"/>
              <a:t> </a:t>
            </a:r>
            <a:r>
              <a:rPr lang="ru-RU" dirty="0" err="1"/>
              <a:t>болғанымен</a:t>
            </a:r>
            <a:r>
              <a:rPr lang="ru-RU" dirty="0"/>
              <a:t>, оны</a:t>
            </a:r>
          </a:p>
          <a:p>
            <a:pPr marL="0" indent="0">
              <a:buNone/>
            </a:pPr>
            <a:r>
              <a:rPr lang="ru-RU" dirty="0" err="1"/>
              <a:t>жергілікті</a:t>
            </a:r>
            <a:r>
              <a:rPr lang="ru-RU" dirty="0"/>
              <a:t> </a:t>
            </a:r>
            <a:r>
              <a:rPr lang="ru-RU" dirty="0" err="1"/>
              <a:t>халық</a:t>
            </a:r>
            <a:r>
              <a:rPr lang="ru-RU" dirty="0"/>
              <a:t> "</a:t>
            </a:r>
            <a:r>
              <a:rPr lang="ru-RU" dirty="0" err="1"/>
              <a:t>байхуа</a:t>
            </a:r>
            <a:r>
              <a:rPr lang="ru-RU" dirty="0"/>
              <a:t>" (</a:t>
            </a:r>
            <a:r>
              <a:rPr lang="ru-RU" dirty="0" err="1"/>
              <a:t>түсінікті</a:t>
            </a:r>
            <a:r>
              <a:rPr lang="ru-RU" dirty="0"/>
              <a:t> </a:t>
            </a:r>
            <a:r>
              <a:rPr lang="ru-RU" dirty="0" err="1"/>
              <a:t>тіл</a:t>
            </a:r>
            <a:r>
              <a:rPr lang="ru-RU" dirty="0"/>
              <a:t>) </a:t>
            </a:r>
            <a:r>
              <a:rPr lang="ru-RU" dirty="0" err="1"/>
              <a:t>деп</a:t>
            </a:r>
            <a:r>
              <a:rPr lang="ru-RU" dirty="0"/>
              <a:t> </a:t>
            </a:r>
            <a:r>
              <a:rPr lang="ru-RU" dirty="0" err="1"/>
              <a:t>атайды</a:t>
            </a:r>
            <a:r>
              <a:rPr lang="ru-RU" dirty="0"/>
              <a:t>. </a:t>
            </a:r>
            <a:r>
              <a:rPr lang="ru-RU" dirty="0" err="1"/>
              <a:t>Аталған</a:t>
            </a:r>
            <a:endParaRPr lang="ru-RU" dirty="0"/>
          </a:p>
          <a:p>
            <a:pPr marL="0" indent="0">
              <a:buNone/>
            </a:pPr>
            <a:r>
              <a:rPr lang="ru-RU" dirty="0"/>
              <a:t>диалект </a:t>
            </a:r>
            <a:r>
              <a:rPr lang="ru-RU" dirty="0" err="1"/>
              <a:t>Гуандуңның</a:t>
            </a:r>
            <a:r>
              <a:rPr lang="ru-RU" dirty="0"/>
              <a:t> </a:t>
            </a:r>
            <a:r>
              <a:rPr lang="ru-RU" dirty="0" err="1"/>
              <a:t>кіндік</a:t>
            </a:r>
            <a:r>
              <a:rPr lang="ru-RU" dirty="0"/>
              <a:t> </a:t>
            </a:r>
            <a:r>
              <a:rPr lang="ru-RU" dirty="0" err="1"/>
              <a:t>бөлігін</a:t>
            </a:r>
            <a:r>
              <a:rPr lang="ru-RU" dirty="0"/>
              <a:t>, </a:t>
            </a:r>
            <a:r>
              <a:rPr lang="ru-RU" dirty="0" err="1"/>
              <a:t>батыс-оңтүстік</a:t>
            </a:r>
            <a:r>
              <a:rPr lang="ru-RU" dirty="0"/>
              <a:t> </a:t>
            </a:r>
            <a:r>
              <a:rPr lang="ru-RU" dirty="0" err="1"/>
              <a:t>бөлігін</a:t>
            </a:r>
            <a:r>
              <a:rPr lang="ru-RU" dirty="0"/>
              <a:t> </a:t>
            </a:r>
            <a:r>
              <a:rPr lang="ru-RU" dirty="0" err="1"/>
              <a:t>және</a:t>
            </a:r>
            <a:endParaRPr lang="ru-RU" dirty="0"/>
          </a:p>
          <a:p>
            <a:pPr marL="0" indent="0">
              <a:buNone/>
            </a:pPr>
            <a:r>
              <a:rPr lang="ru-RU" dirty="0" err="1"/>
              <a:t>Гуаңшидің</a:t>
            </a:r>
            <a:r>
              <a:rPr lang="ru-RU" dirty="0"/>
              <a:t> </a:t>
            </a:r>
            <a:r>
              <a:rPr lang="ru-RU" dirty="0" err="1"/>
              <a:t>шығысы</a:t>
            </a:r>
            <a:r>
              <a:rPr lang="ru-RU" dirty="0"/>
              <a:t> мен </a:t>
            </a:r>
            <a:r>
              <a:rPr lang="ru-RU" dirty="0" err="1"/>
              <a:t>оңтүстігіндегі</a:t>
            </a:r>
            <a:r>
              <a:rPr lang="ru-RU" dirty="0"/>
              <a:t> </a:t>
            </a:r>
            <a:r>
              <a:rPr lang="ru-RU" dirty="0" err="1"/>
              <a:t>жүз</a:t>
            </a:r>
            <a:r>
              <a:rPr lang="ru-RU" dirty="0"/>
              <a:t> </a:t>
            </a:r>
            <a:r>
              <a:rPr lang="ru-RU" dirty="0" err="1"/>
              <a:t>шақты</a:t>
            </a:r>
            <a:r>
              <a:rPr lang="ru-RU" dirty="0"/>
              <a:t> </a:t>
            </a:r>
            <a:r>
              <a:rPr lang="ru-RU" dirty="0" err="1" smtClean="0"/>
              <a:t>ауданды</a:t>
            </a:r>
            <a:r>
              <a:rPr lang="ru-RU" dirty="0"/>
              <a:t> </a:t>
            </a:r>
            <a:r>
              <a:rPr lang="ru-RU" dirty="0" err="1" smtClean="0"/>
              <a:t>қамтиды</a:t>
            </a:r>
            <a:r>
              <a:rPr lang="ru-RU" dirty="0"/>
              <a:t>.</a:t>
            </a:r>
          </a:p>
          <a:p>
            <a:pPr marL="0" indent="0">
              <a:buNone/>
            </a:pPr>
            <a:r>
              <a:rPr lang="ru-RU" sz="3300" dirty="0" err="1"/>
              <a:t>Сондай-ақ</a:t>
            </a:r>
            <a:r>
              <a:rPr lang="ru-RU" sz="3300" dirty="0"/>
              <a:t> </a:t>
            </a:r>
            <a:r>
              <a:rPr lang="ru-RU" sz="3300" dirty="0" err="1" smtClean="0"/>
              <a:t>Юе</a:t>
            </a:r>
            <a:r>
              <a:rPr lang="ru-RU" sz="3300" dirty="0"/>
              <a:t> </a:t>
            </a:r>
            <a:r>
              <a:rPr lang="ru-RU" sz="3300" dirty="0" smtClean="0"/>
              <a:t> </a:t>
            </a:r>
            <a:r>
              <a:rPr lang="ru-RU" sz="3300" dirty="0" err="1" smtClean="0"/>
              <a:t>диалектісі</a:t>
            </a:r>
            <a:r>
              <a:rPr lang="ru-RU" sz="3300" dirty="0" smtClean="0"/>
              <a:t> Гонконг-</a:t>
            </a:r>
            <a:r>
              <a:rPr lang="ru-RU" sz="3300" dirty="0" err="1" smtClean="0"/>
              <a:t>Аумын</a:t>
            </a:r>
            <a:r>
              <a:rPr lang="ru-RU" sz="3300" dirty="0"/>
              <a:t> </a:t>
            </a:r>
            <a:r>
              <a:rPr lang="ru-RU" sz="3300" dirty="0" smtClean="0"/>
              <a:t> </a:t>
            </a:r>
            <a:r>
              <a:rPr lang="ru-RU" sz="3300" dirty="0" err="1" smtClean="0"/>
              <a:t>тұрғындарының</a:t>
            </a:r>
            <a:r>
              <a:rPr lang="ru-RU" sz="3300" dirty="0" smtClean="0"/>
              <a:t> </a:t>
            </a:r>
            <a:r>
              <a:rPr lang="ru-RU" sz="3300" dirty="0" err="1"/>
              <a:t>ең</a:t>
            </a:r>
            <a:r>
              <a:rPr lang="ru-RU" sz="3300" dirty="0"/>
              <a:t> </a:t>
            </a:r>
            <a:r>
              <a:rPr lang="ru-RU" sz="3300" dirty="0" err="1"/>
              <a:t>негізгі</a:t>
            </a:r>
            <a:r>
              <a:rPr lang="ru-RU" sz="3300" dirty="0"/>
              <a:t> </a:t>
            </a:r>
            <a:r>
              <a:rPr lang="ru-RU" sz="3300" dirty="0" err="1"/>
              <a:t>қарым-қатынас</a:t>
            </a:r>
            <a:r>
              <a:rPr lang="ru-RU" sz="3300" dirty="0"/>
              <a:t> </a:t>
            </a:r>
            <a:r>
              <a:rPr lang="ru-RU" sz="3300" dirty="0" err="1"/>
              <a:t>құралы</a:t>
            </a:r>
            <a:r>
              <a:rPr lang="ru-RU" sz="3300" dirty="0"/>
              <a:t>. </a:t>
            </a:r>
            <a:r>
              <a:rPr lang="ru-RU" sz="3300" dirty="0" err="1"/>
              <a:t>Бұл</a:t>
            </a:r>
            <a:r>
              <a:rPr lang="ru-RU" sz="3300" dirty="0"/>
              <a:t> </a:t>
            </a:r>
            <a:r>
              <a:rPr lang="ru-RU" sz="3300" dirty="0" err="1" smtClean="0"/>
              <a:t>диалекттің</a:t>
            </a:r>
            <a:r>
              <a:rPr lang="ru-RU" sz="3300" dirty="0"/>
              <a:t> </a:t>
            </a:r>
            <a:r>
              <a:rPr lang="ru-RU" sz="3300" dirty="0" smtClean="0"/>
              <a:t> </a:t>
            </a:r>
            <a:r>
              <a:rPr lang="ru-RU" sz="3300" dirty="0" err="1" smtClean="0"/>
              <a:t>ішкі</a:t>
            </a:r>
            <a:r>
              <a:rPr lang="ru-RU" sz="3300" dirty="0" smtClean="0"/>
              <a:t> </a:t>
            </a:r>
            <a:r>
              <a:rPr lang="ru-RU" sz="3300" dirty="0" err="1"/>
              <a:t>біртұтастығы</a:t>
            </a:r>
            <a:r>
              <a:rPr lang="ru-RU" sz="3300" dirty="0"/>
              <a:t> </a:t>
            </a:r>
            <a:r>
              <a:rPr lang="ru-RU" sz="3300" dirty="0" err="1"/>
              <a:t>мығымдау</a:t>
            </a:r>
            <a:r>
              <a:rPr lang="ru-RU" sz="3300" dirty="0"/>
              <a:t>. </a:t>
            </a:r>
            <a:r>
              <a:rPr lang="ru-RU" sz="3300" dirty="0" err="1"/>
              <a:t>Кейбір</a:t>
            </a:r>
            <a:r>
              <a:rPr lang="ru-RU" sz="3300" dirty="0"/>
              <a:t> </a:t>
            </a:r>
            <a:r>
              <a:rPr lang="ru-RU" sz="3300" dirty="0" err="1"/>
              <a:t>өңірлерінде</a:t>
            </a:r>
            <a:r>
              <a:rPr lang="ru-RU" sz="3300" dirty="0"/>
              <a:t> </a:t>
            </a:r>
            <a:r>
              <a:rPr lang="ru-RU" sz="3300" dirty="0" err="1"/>
              <a:t>ғана</a:t>
            </a:r>
            <a:r>
              <a:rPr lang="ru-RU" sz="3300" dirty="0"/>
              <a:t> </a:t>
            </a:r>
            <a:r>
              <a:rPr lang="ru-RU" sz="3300" dirty="0" err="1" smtClean="0"/>
              <a:t>ептеген</a:t>
            </a:r>
            <a:r>
              <a:rPr lang="ru-RU" sz="3300" dirty="0"/>
              <a:t> </a:t>
            </a:r>
            <a:r>
              <a:rPr lang="ru-RU" sz="3300" dirty="0" smtClean="0"/>
              <a:t> </a:t>
            </a:r>
            <a:r>
              <a:rPr lang="ru-RU" sz="3300" dirty="0" err="1" smtClean="0"/>
              <a:t>айырмашылықтар</a:t>
            </a:r>
            <a:r>
              <a:rPr lang="ru-RU" sz="3300" dirty="0" smtClean="0"/>
              <a:t> </a:t>
            </a:r>
            <a:r>
              <a:rPr lang="ru-RU" sz="3300" dirty="0" err="1"/>
              <a:t>болғанымен</a:t>
            </a:r>
            <a:r>
              <a:rPr lang="ru-RU" sz="3300" dirty="0"/>
              <a:t>, </a:t>
            </a:r>
            <a:r>
              <a:rPr lang="ru-RU" sz="3300" dirty="0" err="1"/>
              <a:t>тұрғындар</a:t>
            </a:r>
            <a:r>
              <a:rPr lang="ru-RU" sz="3300" dirty="0"/>
              <a:t> </a:t>
            </a:r>
            <a:r>
              <a:rPr lang="ru-RU" sz="3300" dirty="0" err="1"/>
              <a:t>бір-бірімен</a:t>
            </a:r>
            <a:r>
              <a:rPr lang="ru-RU" sz="3300" dirty="0"/>
              <a:t> </a:t>
            </a:r>
            <a:r>
              <a:rPr lang="ru-RU" sz="3300" dirty="0" err="1" smtClean="0"/>
              <a:t>емін-еркін</a:t>
            </a:r>
            <a:r>
              <a:rPr lang="ru-RU" sz="3300" dirty="0"/>
              <a:t> </a:t>
            </a:r>
            <a:r>
              <a:rPr lang="ru-RU" sz="3300" dirty="0" smtClean="0"/>
              <a:t> </a:t>
            </a:r>
            <a:r>
              <a:rPr lang="ru-RU" sz="3300" dirty="0" err="1" smtClean="0"/>
              <a:t>түсінісе</a:t>
            </a:r>
            <a:r>
              <a:rPr lang="ru-RU" sz="3300" dirty="0" smtClean="0"/>
              <a:t> </a:t>
            </a:r>
            <a:r>
              <a:rPr lang="ru-RU" sz="3300" dirty="0" err="1"/>
              <a:t>алады</a:t>
            </a:r>
            <a:r>
              <a:rPr lang="ru-RU" sz="3300" dirty="0"/>
              <a:t>. </a:t>
            </a:r>
            <a:r>
              <a:rPr lang="ru-RU" sz="3300" dirty="0" err="1"/>
              <a:t>Сөз</a:t>
            </a:r>
            <a:r>
              <a:rPr lang="ru-RU" sz="3300" dirty="0"/>
              <a:t> </a:t>
            </a:r>
            <a:r>
              <a:rPr lang="ru-RU" sz="3300" dirty="0" err="1"/>
              <a:t>болып</a:t>
            </a:r>
            <a:r>
              <a:rPr lang="ru-RU" sz="3300" dirty="0"/>
              <a:t> </a:t>
            </a:r>
            <a:r>
              <a:rPr lang="ru-RU" sz="3300" dirty="0" err="1"/>
              <a:t>отырған</a:t>
            </a:r>
            <a:r>
              <a:rPr lang="ru-RU" sz="3300" dirty="0"/>
              <a:t> </a:t>
            </a:r>
            <a:r>
              <a:rPr lang="ru-RU" sz="3300" dirty="0" err="1"/>
              <a:t>диалектті</a:t>
            </a:r>
            <a:r>
              <a:rPr lang="ru-RU" sz="3300" dirty="0"/>
              <a:t> </a:t>
            </a:r>
            <a:r>
              <a:rPr lang="ru-RU" sz="3300" dirty="0" err="1"/>
              <a:t>қытайлардың</a:t>
            </a:r>
            <a:r>
              <a:rPr lang="ru-RU" sz="3300" dirty="0"/>
              <a:t> </a:t>
            </a:r>
            <a:r>
              <a:rPr lang="ru-RU" sz="3300" dirty="0" smtClean="0"/>
              <a:t>5 </a:t>
            </a:r>
            <a:r>
              <a:rPr lang="ru-RU" sz="3300" dirty="0" err="1" smtClean="0"/>
              <a:t>пайызы</a:t>
            </a:r>
            <a:r>
              <a:rPr lang="ru-RU" sz="3300" dirty="0" smtClean="0"/>
              <a:t> </a:t>
            </a:r>
            <a:r>
              <a:rPr lang="ru-RU" sz="3300" dirty="0" err="1"/>
              <a:t>қолданады</a:t>
            </a:r>
            <a:r>
              <a:rPr lang="ru-RU" sz="3300" dirty="0"/>
              <a:t>.</a:t>
            </a:r>
          </a:p>
          <a:p>
            <a:pPr marL="0" indent="0">
              <a:buNone/>
            </a:pPr>
            <a:endParaRPr lang="ru-RU" dirty="0"/>
          </a:p>
        </p:txBody>
      </p:sp>
    </p:spTree>
    <p:extLst>
      <p:ext uri="{BB962C8B-B14F-4D97-AF65-F5344CB8AC3E}">
        <p14:creationId xmlns:p14="http://schemas.microsoft.com/office/powerpoint/2010/main" val="20156434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63700" y="1016000"/>
            <a:ext cx="9055100" cy="5160963"/>
          </a:xfrm>
        </p:spPr>
        <p:txBody>
          <a:bodyPr>
            <a:normAutofit/>
          </a:bodyPr>
          <a:lstStyle/>
          <a:p>
            <a:r>
              <a:rPr lang="ru-RU" dirty="0"/>
              <a:t>Ал </a:t>
            </a:r>
            <a:r>
              <a:rPr lang="ru-RU" dirty="0" err="1"/>
              <a:t>енді</a:t>
            </a:r>
            <a:r>
              <a:rPr lang="ru-RU" dirty="0"/>
              <a:t> </a:t>
            </a:r>
            <a:r>
              <a:rPr lang="ru-RU" dirty="0" err="1"/>
              <a:t>бұл</a:t>
            </a:r>
            <a:r>
              <a:rPr lang="ru-RU" dirty="0"/>
              <a:t> </a:t>
            </a:r>
            <a:r>
              <a:rPr lang="ru-RU" dirty="0" err="1"/>
              <a:t>диалекттің</a:t>
            </a:r>
            <a:r>
              <a:rPr lang="ru-RU" dirty="0"/>
              <a:t> </a:t>
            </a:r>
            <a:r>
              <a:rPr lang="ru-RU" dirty="0" err="1"/>
              <a:t>басты</a:t>
            </a:r>
            <a:r>
              <a:rPr lang="ru-RU" dirty="0"/>
              <a:t> </a:t>
            </a:r>
            <a:r>
              <a:rPr lang="ru-RU" dirty="0" err="1"/>
              <a:t>ерекшелігіне</a:t>
            </a:r>
            <a:r>
              <a:rPr lang="ru-RU" dirty="0"/>
              <a:t> </a:t>
            </a:r>
            <a:r>
              <a:rPr lang="ru-RU" dirty="0" err="1"/>
              <a:t>тоқталатын</a:t>
            </a:r>
            <a:r>
              <a:rPr lang="ru-RU" dirty="0"/>
              <a:t> </a:t>
            </a:r>
            <a:r>
              <a:rPr lang="ru-RU" dirty="0" err="1"/>
              <a:t>болсақ</a:t>
            </a:r>
            <a:r>
              <a:rPr lang="ru-RU" dirty="0"/>
              <a:t>:</a:t>
            </a:r>
          </a:p>
          <a:p>
            <a:pPr marL="0" indent="0">
              <a:buNone/>
            </a:pPr>
            <a:r>
              <a:rPr lang="ru-RU" dirty="0" err="1"/>
              <a:t>zh</a:t>
            </a:r>
            <a:r>
              <a:rPr lang="ru-RU" dirty="0"/>
              <a:t>, </a:t>
            </a:r>
            <a:r>
              <a:rPr lang="ru-RU" dirty="0" err="1"/>
              <a:t>ch</a:t>
            </a:r>
            <a:r>
              <a:rPr lang="ru-RU" dirty="0"/>
              <a:t>, </a:t>
            </a:r>
            <a:r>
              <a:rPr lang="ru-RU" dirty="0" err="1"/>
              <a:t>sh</a:t>
            </a:r>
            <a:endParaRPr lang="ru-RU" dirty="0"/>
          </a:p>
          <a:p>
            <a:pPr marL="0" indent="0">
              <a:buNone/>
            </a:pPr>
            <a:r>
              <a:rPr lang="ru-RU" dirty="0" err="1"/>
              <a:t>дыбыстары</a:t>
            </a:r>
            <a:r>
              <a:rPr lang="ru-RU" dirty="0"/>
              <a:t> </a:t>
            </a:r>
            <a:r>
              <a:rPr lang="ru-RU" dirty="0" err="1"/>
              <a:t>жоқ</a:t>
            </a:r>
            <a:r>
              <a:rPr lang="ru-RU" dirty="0"/>
              <a:t>. </a:t>
            </a:r>
            <a:r>
              <a:rPr lang="ru-RU" dirty="0" err="1"/>
              <a:t>Оның</a:t>
            </a:r>
            <a:r>
              <a:rPr lang="ru-RU" dirty="0"/>
              <a:t> </a:t>
            </a:r>
            <a:r>
              <a:rPr lang="ru-RU" dirty="0" err="1"/>
              <a:t>орнына</a:t>
            </a:r>
            <a:r>
              <a:rPr lang="ru-RU" dirty="0"/>
              <a:t> </a:t>
            </a:r>
            <a:r>
              <a:rPr lang="ru-RU" dirty="0" err="1"/>
              <a:t>z,c,s</a:t>
            </a:r>
            <a:r>
              <a:rPr lang="ru-RU" dirty="0"/>
              <a:t> </a:t>
            </a:r>
            <a:r>
              <a:rPr lang="ru-RU" dirty="0" err="1"/>
              <a:t>дыбыстарын</a:t>
            </a:r>
            <a:endParaRPr lang="ru-RU" dirty="0"/>
          </a:p>
          <a:p>
            <a:pPr marL="0" indent="0">
              <a:buNone/>
            </a:pPr>
            <a:r>
              <a:rPr lang="ru-RU" dirty="0" err="1"/>
              <a:t>пайдаланады</a:t>
            </a:r>
            <a:r>
              <a:rPr lang="ru-RU" dirty="0" smtClean="0"/>
              <a:t>. "</a:t>
            </a:r>
            <a:r>
              <a:rPr lang="ru-RU" dirty="0"/>
              <a:t>m" </a:t>
            </a:r>
            <a:r>
              <a:rPr lang="ru-RU" dirty="0" err="1" smtClean="0"/>
              <a:t>дыбысымен</a:t>
            </a:r>
            <a:r>
              <a:rPr lang="ru-RU" dirty="0"/>
              <a:t> </a:t>
            </a:r>
            <a:r>
              <a:rPr lang="ru-RU" dirty="0" smtClean="0"/>
              <a:t> </a:t>
            </a:r>
            <a:r>
              <a:rPr lang="ru-RU" dirty="0" err="1" smtClean="0"/>
              <a:t>аяқталатын</a:t>
            </a:r>
            <a:r>
              <a:rPr lang="ru-RU" dirty="0" smtClean="0"/>
              <a:t> </a:t>
            </a:r>
            <a:r>
              <a:rPr lang="ru-RU" dirty="0" err="1"/>
              <a:t>буындар</a:t>
            </a:r>
            <a:r>
              <a:rPr lang="ru-RU" dirty="0"/>
              <a:t> </a:t>
            </a:r>
            <a:r>
              <a:rPr lang="ru-RU" dirty="0" smtClean="0"/>
              <a:t>бар,  </a:t>
            </a:r>
            <a:r>
              <a:rPr lang="ru-RU" dirty="0" err="1" smtClean="0"/>
              <a:t>ырғақтардың</a:t>
            </a:r>
            <a:r>
              <a:rPr lang="ru-RU" dirty="0" smtClean="0"/>
              <a:t> </a:t>
            </a:r>
            <a:r>
              <a:rPr lang="ru-RU" dirty="0"/>
              <a:t>саны </a:t>
            </a:r>
            <a:r>
              <a:rPr lang="ru-RU" dirty="0" err="1"/>
              <a:t>оншақты</a:t>
            </a:r>
            <a:r>
              <a:rPr lang="ru-RU" dirty="0"/>
              <a:t>. </a:t>
            </a:r>
            <a:r>
              <a:rPr lang="ru-RU" dirty="0" err="1"/>
              <a:t>Сондай-ақ</a:t>
            </a:r>
            <a:r>
              <a:rPr lang="ru-RU" dirty="0"/>
              <a:t> </a:t>
            </a:r>
            <a:r>
              <a:rPr lang="ru-RU" dirty="0" err="1"/>
              <a:t>лексикалық</a:t>
            </a:r>
            <a:r>
              <a:rPr lang="ru-RU" dirty="0"/>
              <a:t> </a:t>
            </a:r>
            <a:r>
              <a:rPr lang="ru-RU" dirty="0" err="1"/>
              <a:t>жағында</a:t>
            </a:r>
            <a:r>
              <a:rPr lang="ru-RU" dirty="0"/>
              <a:t> </a:t>
            </a:r>
            <a:r>
              <a:rPr lang="ru-RU" dirty="0" smtClean="0"/>
              <a:t>да  </a:t>
            </a:r>
            <a:r>
              <a:rPr lang="ru-RU" dirty="0" err="1" smtClean="0"/>
              <a:t>көрнекті</a:t>
            </a:r>
            <a:r>
              <a:rPr lang="ru-RU" dirty="0" smtClean="0"/>
              <a:t> </a:t>
            </a:r>
            <a:r>
              <a:rPr lang="ru-RU" dirty="0" err="1"/>
              <a:t>деңгейде</a:t>
            </a:r>
            <a:r>
              <a:rPr lang="ru-RU" dirty="0"/>
              <a:t> </a:t>
            </a:r>
            <a:r>
              <a:rPr lang="ru-RU" dirty="0" err="1"/>
              <a:t>өз</a:t>
            </a:r>
            <a:r>
              <a:rPr lang="ru-RU" dirty="0"/>
              <a:t> </a:t>
            </a:r>
            <a:r>
              <a:rPr lang="ru-RU" dirty="0" err="1"/>
              <a:t>ерекшелігі</a:t>
            </a:r>
            <a:r>
              <a:rPr lang="ru-RU" dirty="0"/>
              <a:t> бар. </a:t>
            </a:r>
            <a:r>
              <a:rPr lang="ru-RU" dirty="0" err="1"/>
              <a:t>Біз</a:t>
            </a:r>
            <a:r>
              <a:rPr lang="ru-RU" dirty="0"/>
              <a:t> </a:t>
            </a:r>
            <a:r>
              <a:rPr lang="ru-RU" dirty="0" err="1"/>
              <a:t>бұл</a:t>
            </a:r>
            <a:r>
              <a:rPr lang="ru-RU" dirty="0"/>
              <a:t> </a:t>
            </a:r>
            <a:r>
              <a:rPr lang="ru-RU" dirty="0" err="1"/>
              <a:t>ретте</a:t>
            </a:r>
            <a:r>
              <a:rPr lang="ru-RU" dirty="0"/>
              <a:t> </a:t>
            </a:r>
            <a:r>
              <a:rPr lang="ru-RU" dirty="0" err="1"/>
              <a:t>аталған</a:t>
            </a:r>
            <a:r>
              <a:rPr lang="ru-RU" dirty="0"/>
              <a:t> </a:t>
            </a:r>
            <a:r>
              <a:rPr lang="ru-RU" dirty="0" err="1" smtClean="0"/>
              <a:t>диалектте</a:t>
            </a:r>
            <a:r>
              <a:rPr lang="ru-RU" dirty="0"/>
              <a:t> </a:t>
            </a:r>
            <a:r>
              <a:rPr lang="ru-RU" dirty="0" smtClean="0"/>
              <a:t> </a:t>
            </a:r>
            <a:r>
              <a:rPr lang="ru-RU" dirty="0" err="1" smtClean="0"/>
              <a:t>сөйлеушілерді</a:t>
            </a:r>
            <a:r>
              <a:rPr lang="ru-RU" dirty="0" smtClean="0"/>
              <a:t> </a:t>
            </a:r>
            <a:r>
              <a:rPr lang="ru-RU" dirty="0" err="1"/>
              <a:t>өзге</a:t>
            </a:r>
            <a:r>
              <a:rPr lang="ru-RU" dirty="0"/>
              <a:t> </a:t>
            </a:r>
            <a:r>
              <a:rPr lang="ru-RU" dirty="0" err="1"/>
              <a:t>өңірдің</a:t>
            </a:r>
            <a:r>
              <a:rPr lang="ru-RU" dirty="0"/>
              <a:t> </a:t>
            </a:r>
            <a:r>
              <a:rPr lang="ru-RU" dirty="0" err="1"/>
              <a:t>қытайларының</a:t>
            </a:r>
            <a:r>
              <a:rPr lang="ru-RU" dirty="0"/>
              <a:t> </a:t>
            </a:r>
            <a:r>
              <a:rPr lang="ru-RU" dirty="0" err="1"/>
              <a:t>түсіне</a:t>
            </a:r>
            <a:r>
              <a:rPr lang="ru-RU" dirty="0"/>
              <a:t> </a:t>
            </a:r>
            <a:r>
              <a:rPr lang="ru-RU" dirty="0" err="1" smtClean="0"/>
              <a:t>алмайтындығын</a:t>
            </a:r>
            <a:r>
              <a:rPr lang="ru-RU" dirty="0"/>
              <a:t> </a:t>
            </a:r>
            <a:r>
              <a:rPr lang="ru-RU" dirty="0" smtClean="0"/>
              <a:t> </a:t>
            </a:r>
            <a:r>
              <a:rPr lang="ru-RU" dirty="0" err="1" smtClean="0"/>
              <a:t>еске</a:t>
            </a:r>
            <a:r>
              <a:rPr lang="ru-RU" dirty="0" smtClean="0"/>
              <a:t> </a:t>
            </a:r>
            <a:r>
              <a:rPr lang="ru-RU" dirty="0" err="1"/>
              <a:t>алсақ</a:t>
            </a:r>
            <a:r>
              <a:rPr lang="ru-RU" dirty="0"/>
              <a:t> та </a:t>
            </a:r>
            <a:r>
              <a:rPr lang="ru-RU" dirty="0" err="1"/>
              <a:t>жеткілікті</a:t>
            </a:r>
            <a:r>
              <a:rPr lang="ru-RU" dirty="0"/>
              <a:t>.</a:t>
            </a:r>
          </a:p>
          <a:p>
            <a:pPr marL="0" indent="0">
              <a:buNone/>
            </a:pPr>
            <a:endParaRPr lang="ru-RU" dirty="0"/>
          </a:p>
        </p:txBody>
      </p:sp>
    </p:spTree>
    <p:extLst>
      <p:ext uri="{BB962C8B-B14F-4D97-AF65-F5344CB8AC3E}">
        <p14:creationId xmlns:p14="http://schemas.microsoft.com/office/powerpoint/2010/main" val="3255159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16100" y="774700"/>
            <a:ext cx="8128000" cy="5402263"/>
          </a:xfrm>
        </p:spPr>
        <p:txBody>
          <a:bodyPr/>
          <a:lstStyle/>
          <a:p>
            <a:pPr marL="0" indent="0">
              <a:buNone/>
            </a:pPr>
            <a:r>
              <a:rPr lang="kk-KZ" dirty="0" smtClean="0"/>
              <a:t>   Мәселен,жыртқыш </a:t>
            </a:r>
            <a:r>
              <a:rPr lang="kk-KZ" dirty="0"/>
              <a:t>аңдардың шабуылына жалғыз адамның төтеп бере алмасы бесенеден </a:t>
            </a:r>
            <a:r>
              <a:rPr lang="kk-KZ" dirty="0" smtClean="0"/>
              <a:t>белгілі. Осындайда </a:t>
            </a:r>
            <a:r>
              <a:rPr lang="kk-KZ" dirty="0"/>
              <a:t>ол басқа серіктерін шақыруға мәжбүр болады</a:t>
            </a:r>
            <a:r>
              <a:rPr lang="kk-KZ" dirty="0" smtClean="0"/>
              <a:t>.  Ал </a:t>
            </a:r>
            <a:r>
              <a:rPr lang="kk-KZ" dirty="0"/>
              <a:t>серіктері келгесін жыртқыштарды қалай жоюдың жолдарын ақылдасары даусыз</a:t>
            </a:r>
            <a:r>
              <a:rPr lang="kk-KZ" dirty="0" smtClean="0"/>
              <a:t>.  Осылайша </a:t>
            </a:r>
            <a:r>
              <a:rPr lang="kk-KZ" dirty="0"/>
              <a:t>өзге жануарлардан онсызда артық жаратылған адам баласы тілге келіп,оны еңбек барысында дамытып,ұштай түсті.</a:t>
            </a:r>
            <a:endParaRPr lang="ru-RU" dirty="0"/>
          </a:p>
          <a:p>
            <a:endParaRPr lang="ru-RU" dirty="0"/>
          </a:p>
        </p:txBody>
      </p:sp>
    </p:spTree>
    <p:extLst>
      <p:ext uri="{BB962C8B-B14F-4D97-AF65-F5344CB8AC3E}">
        <p14:creationId xmlns:p14="http://schemas.microsoft.com/office/powerpoint/2010/main" val="35303134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24000" y="774700"/>
            <a:ext cx="9182100" cy="5402263"/>
          </a:xfrm>
        </p:spPr>
        <p:txBody>
          <a:bodyPr>
            <a:normAutofit lnSpcReduction="10000"/>
          </a:bodyPr>
          <a:lstStyle/>
          <a:p>
            <a:pPr marL="0" indent="0">
              <a:buNone/>
            </a:pPr>
            <a:r>
              <a:rPr lang="ru-RU" dirty="0" smtClean="0"/>
              <a:t>   </a:t>
            </a:r>
            <a:r>
              <a:rPr lang="ru-RU" dirty="0" err="1" smtClean="0"/>
              <a:t>Жоғарыда</a:t>
            </a:r>
            <a:r>
              <a:rPr lang="ru-RU" dirty="0" smtClean="0"/>
              <a:t> </a:t>
            </a:r>
            <a:r>
              <a:rPr lang="ru-RU" dirty="0" err="1"/>
              <a:t>баяндалған</a:t>
            </a:r>
            <a:r>
              <a:rPr lang="ru-RU" dirty="0"/>
              <a:t> </a:t>
            </a:r>
            <a:r>
              <a:rPr lang="ru-RU" dirty="0" err="1"/>
              <a:t>диалекттерді</a:t>
            </a:r>
            <a:r>
              <a:rPr lang="ru-RU" dirty="0"/>
              <a:t> </a:t>
            </a:r>
            <a:r>
              <a:rPr lang="ru-RU" dirty="0" err="1"/>
              <a:t>қытайақ</a:t>
            </a:r>
            <a:r>
              <a:rPr lang="ru-RU" dirty="0"/>
              <a:t> </a:t>
            </a:r>
            <a:r>
              <a:rPr lang="ru-RU" dirty="0" err="1" smtClean="0"/>
              <a:t>тілімен</a:t>
            </a:r>
            <a:r>
              <a:rPr lang="ru-RU" dirty="0"/>
              <a:t> </a:t>
            </a:r>
            <a:r>
              <a:rPr lang="ru-RU" dirty="0" smtClean="0"/>
              <a:t>(</a:t>
            </a:r>
            <a:r>
              <a:rPr lang="ru-RU" dirty="0" err="1" smtClean="0"/>
              <a:t>путуңхуа</a:t>
            </a:r>
            <a:r>
              <a:rPr lang="ru-RU" dirty="0"/>
              <a:t>) </a:t>
            </a:r>
            <a:r>
              <a:rPr lang="ru-RU" dirty="0" err="1"/>
              <a:t>салыстырар</a:t>
            </a:r>
            <a:r>
              <a:rPr lang="ru-RU" dirty="0"/>
              <a:t> </a:t>
            </a:r>
            <a:r>
              <a:rPr lang="ru-RU" dirty="0" err="1"/>
              <a:t>болсақ</a:t>
            </a:r>
            <a:r>
              <a:rPr lang="ru-RU" dirty="0"/>
              <a:t>, </a:t>
            </a:r>
            <a:r>
              <a:rPr lang="ru-RU" dirty="0" err="1"/>
              <a:t>әсіресе</a:t>
            </a:r>
            <a:r>
              <a:rPr lang="ru-RU" dirty="0"/>
              <a:t> Мини, </a:t>
            </a:r>
            <a:r>
              <a:rPr lang="ru-RU" dirty="0" err="1"/>
              <a:t>Юе</a:t>
            </a:r>
            <a:r>
              <a:rPr lang="ru-RU" dirty="0"/>
              <a:t> </a:t>
            </a:r>
            <a:r>
              <a:rPr lang="ru-RU" dirty="0" err="1" smtClean="0"/>
              <a:t>диалекттерінің</a:t>
            </a:r>
            <a:r>
              <a:rPr lang="ru-RU" dirty="0"/>
              <a:t> </a:t>
            </a:r>
            <a:r>
              <a:rPr lang="ru-RU" dirty="0" smtClean="0"/>
              <a:t> </a:t>
            </a:r>
            <a:r>
              <a:rPr lang="ru-RU" dirty="0" err="1" smtClean="0"/>
              <a:t>ортақ</a:t>
            </a:r>
            <a:r>
              <a:rPr lang="ru-RU" dirty="0" smtClean="0"/>
              <a:t> </a:t>
            </a:r>
            <a:r>
              <a:rPr lang="ru-RU" dirty="0" err="1"/>
              <a:t>тілден</a:t>
            </a:r>
            <a:r>
              <a:rPr lang="ru-RU" dirty="0"/>
              <a:t> </a:t>
            </a:r>
            <a:r>
              <a:rPr lang="ru-RU" dirty="0" err="1"/>
              <a:t>айырмашылығы</a:t>
            </a:r>
            <a:r>
              <a:rPr lang="ru-RU" dirty="0"/>
              <a:t> </a:t>
            </a:r>
            <a:r>
              <a:rPr lang="ru-RU" dirty="0" err="1"/>
              <a:t>тым</a:t>
            </a:r>
            <a:r>
              <a:rPr lang="ru-RU" dirty="0"/>
              <a:t> </a:t>
            </a:r>
            <a:r>
              <a:rPr lang="ru-RU" dirty="0" err="1"/>
              <a:t>үлкен</a:t>
            </a:r>
            <a:r>
              <a:rPr lang="ru-RU" dirty="0"/>
              <a:t>. </a:t>
            </a:r>
            <a:r>
              <a:rPr lang="ru-RU" dirty="0" err="1"/>
              <a:t>Бұлардан</a:t>
            </a:r>
            <a:r>
              <a:rPr lang="ru-RU" dirty="0"/>
              <a:t> </a:t>
            </a:r>
            <a:r>
              <a:rPr lang="ru-RU" dirty="0" err="1"/>
              <a:t>кейінгі</a:t>
            </a:r>
            <a:r>
              <a:rPr lang="ru-RU" dirty="0"/>
              <a:t> </a:t>
            </a:r>
            <a:r>
              <a:rPr lang="ru-RU" dirty="0" err="1"/>
              <a:t>қатарда</a:t>
            </a:r>
            <a:r>
              <a:rPr lang="ru-RU" dirty="0"/>
              <a:t> </a:t>
            </a:r>
            <a:r>
              <a:rPr lang="ru-RU" dirty="0" err="1" smtClean="0"/>
              <a:t>Уұ</a:t>
            </a:r>
            <a:r>
              <a:rPr lang="ru-RU" dirty="0"/>
              <a:t> </a:t>
            </a:r>
            <a:r>
              <a:rPr lang="ru-RU" dirty="0" err="1" smtClean="0"/>
              <a:t>диалектісі</a:t>
            </a:r>
            <a:r>
              <a:rPr lang="ru-RU" dirty="0" smtClean="0"/>
              <a:t> </a:t>
            </a:r>
            <a:r>
              <a:rPr lang="ru-RU" dirty="0" err="1"/>
              <a:t>тұрса</a:t>
            </a:r>
            <a:r>
              <a:rPr lang="ru-RU" dirty="0"/>
              <a:t>, </a:t>
            </a:r>
            <a:r>
              <a:rPr lang="ru-RU" dirty="0" err="1"/>
              <a:t>ортақ</a:t>
            </a:r>
            <a:r>
              <a:rPr lang="ru-RU" dirty="0"/>
              <a:t> </a:t>
            </a:r>
            <a:r>
              <a:rPr lang="ru-RU" dirty="0" err="1"/>
              <a:t>тілмен</a:t>
            </a:r>
            <a:r>
              <a:rPr lang="ru-RU" dirty="0"/>
              <a:t> «</a:t>
            </a:r>
            <a:r>
              <a:rPr lang="ru-RU" dirty="0" err="1"/>
              <a:t>туыстас</a:t>
            </a:r>
            <a:r>
              <a:rPr lang="ru-RU" dirty="0"/>
              <a:t>» </a:t>
            </a:r>
            <a:r>
              <a:rPr lang="ru-RU" dirty="0" err="1"/>
              <a:t>болып</a:t>
            </a:r>
            <a:r>
              <a:rPr lang="ru-RU" dirty="0"/>
              <a:t> </a:t>
            </a:r>
            <a:r>
              <a:rPr lang="ru-RU" dirty="0" err="1"/>
              <a:t>Сияң</a:t>
            </a:r>
            <a:r>
              <a:rPr lang="ru-RU" dirty="0"/>
              <a:t> </a:t>
            </a:r>
            <a:r>
              <a:rPr lang="ru-RU" dirty="0" err="1"/>
              <a:t>және</a:t>
            </a:r>
            <a:r>
              <a:rPr lang="ru-RU" dirty="0"/>
              <a:t> </a:t>
            </a:r>
            <a:r>
              <a:rPr lang="ru-RU" dirty="0" err="1" smtClean="0"/>
              <a:t>Ган</a:t>
            </a:r>
            <a:r>
              <a:rPr lang="ru-RU" dirty="0"/>
              <a:t> </a:t>
            </a:r>
            <a:r>
              <a:rPr lang="ru-RU" dirty="0" smtClean="0"/>
              <a:t> </a:t>
            </a:r>
            <a:r>
              <a:rPr lang="ru-RU" dirty="0" err="1" smtClean="0"/>
              <a:t>диалектілері</a:t>
            </a:r>
            <a:r>
              <a:rPr lang="ru-RU" dirty="0" smtClean="0"/>
              <a:t> </a:t>
            </a:r>
            <a:r>
              <a:rPr lang="ru-RU" dirty="0" err="1"/>
              <a:t>орын</a:t>
            </a:r>
            <a:r>
              <a:rPr lang="ru-RU" dirty="0"/>
              <a:t> </a:t>
            </a:r>
            <a:r>
              <a:rPr lang="ru-RU" dirty="0" err="1"/>
              <a:t>алады</a:t>
            </a:r>
            <a:r>
              <a:rPr lang="ru-RU" dirty="0"/>
              <a:t>.</a:t>
            </a:r>
          </a:p>
          <a:p>
            <a:pPr marL="0" indent="0">
              <a:buNone/>
            </a:pPr>
            <a:r>
              <a:rPr lang="ru-RU" dirty="0" smtClean="0"/>
              <a:t>  </a:t>
            </a:r>
            <a:r>
              <a:rPr lang="ru-RU" dirty="0" err="1" smtClean="0"/>
              <a:t>Жалпы</a:t>
            </a:r>
            <a:r>
              <a:rPr lang="ru-RU" dirty="0" smtClean="0"/>
              <a:t> </a:t>
            </a:r>
            <a:r>
              <a:rPr lang="ru-RU" dirty="0" err="1"/>
              <a:t>тіл</a:t>
            </a:r>
            <a:r>
              <a:rPr lang="ru-RU" dirty="0"/>
              <a:t> </a:t>
            </a:r>
            <a:r>
              <a:rPr lang="ru-RU" dirty="0" err="1"/>
              <a:t>білімінде</a:t>
            </a:r>
            <a:r>
              <a:rPr lang="ru-RU" dirty="0"/>
              <a:t> </a:t>
            </a:r>
            <a:r>
              <a:rPr lang="ru-RU" dirty="0" err="1"/>
              <a:t>диалектті</a:t>
            </a:r>
            <a:r>
              <a:rPr lang="ru-RU" dirty="0"/>
              <a:t> </a:t>
            </a:r>
            <a:r>
              <a:rPr lang="ru-RU" dirty="0" err="1"/>
              <a:t>зерттеу</a:t>
            </a:r>
            <a:r>
              <a:rPr lang="ru-RU" dirty="0"/>
              <a:t>, </a:t>
            </a:r>
            <a:r>
              <a:rPr lang="ru-RU" dirty="0" err="1"/>
              <a:t>сол</a:t>
            </a:r>
            <a:r>
              <a:rPr lang="ru-RU" dirty="0"/>
              <a:t> </a:t>
            </a:r>
            <a:r>
              <a:rPr lang="ru-RU" dirty="0" err="1"/>
              <a:t>тілді</a:t>
            </a:r>
            <a:r>
              <a:rPr lang="ru-RU" dirty="0"/>
              <a:t> </a:t>
            </a:r>
            <a:r>
              <a:rPr lang="ru-RU" dirty="0" err="1"/>
              <a:t>жүйелеу</a:t>
            </a:r>
            <a:r>
              <a:rPr lang="ru-RU" dirty="0"/>
              <a:t> </a:t>
            </a:r>
            <a:r>
              <a:rPr lang="ru-RU" dirty="0" err="1"/>
              <a:t>үшін</a:t>
            </a:r>
            <a:endParaRPr lang="ru-RU" dirty="0"/>
          </a:p>
          <a:p>
            <a:pPr marL="0" indent="0">
              <a:buNone/>
            </a:pPr>
            <a:r>
              <a:rPr lang="ru-RU" dirty="0" err="1"/>
              <a:t>көбірек</a:t>
            </a:r>
            <a:r>
              <a:rPr lang="ru-RU" dirty="0"/>
              <a:t> </a:t>
            </a:r>
            <a:r>
              <a:rPr lang="ru-RU" dirty="0" err="1"/>
              <a:t>керек</a:t>
            </a:r>
            <a:r>
              <a:rPr lang="ru-RU" dirty="0"/>
              <a:t> </a:t>
            </a:r>
            <a:r>
              <a:rPr lang="ru-RU" dirty="0" err="1"/>
              <a:t>болады</a:t>
            </a:r>
            <a:r>
              <a:rPr lang="ru-RU" dirty="0"/>
              <a:t>. Диалект </a:t>
            </a:r>
            <a:r>
              <a:rPr lang="ru-RU" dirty="0" err="1"/>
              <a:t>жағдайы</a:t>
            </a:r>
            <a:r>
              <a:rPr lang="ru-RU" dirty="0"/>
              <a:t> </a:t>
            </a:r>
            <a:r>
              <a:rPr lang="ru-RU" dirty="0" err="1"/>
              <a:t>жан-Жақты</a:t>
            </a:r>
            <a:r>
              <a:rPr lang="ru-RU" dirty="0"/>
              <a:t> </a:t>
            </a:r>
            <a:r>
              <a:rPr lang="ru-RU" dirty="0" err="1"/>
              <a:t>талқыланбайынша</a:t>
            </a:r>
            <a:r>
              <a:rPr lang="ru-RU" dirty="0"/>
              <a:t>, </a:t>
            </a:r>
            <a:r>
              <a:rPr lang="ru-RU" dirty="0" err="1"/>
              <a:t>қай</a:t>
            </a:r>
            <a:r>
              <a:rPr lang="ru-RU" dirty="0"/>
              <a:t> </a:t>
            </a:r>
            <a:r>
              <a:rPr lang="ru-RU" dirty="0" err="1"/>
              <a:t>диалектінің</a:t>
            </a:r>
            <a:r>
              <a:rPr lang="ru-RU" dirty="0"/>
              <a:t> </a:t>
            </a:r>
            <a:r>
              <a:rPr lang="ru-RU" dirty="0" err="1"/>
              <a:t>басым</a:t>
            </a:r>
            <a:r>
              <a:rPr lang="ru-RU" dirty="0"/>
              <a:t> </a:t>
            </a:r>
            <a:r>
              <a:rPr lang="ru-RU" dirty="0" err="1"/>
              <a:t>орында</a:t>
            </a:r>
            <a:r>
              <a:rPr lang="ru-RU" dirty="0"/>
              <a:t> </a:t>
            </a:r>
            <a:r>
              <a:rPr lang="ru-RU" dirty="0" err="1"/>
              <a:t>екенін</a:t>
            </a:r>
            <a:r>
              <a:rPr lang="ru-RU" dirty="0"/>
              <a:t> </a:t>
            </a:r>
            <a:r>
              <a:rPr lang="ru-RU" dirty="0" err="1" smtClean="0"/>
              <a:t>байқау</a:t>
            </a:r>
            <a:r>
              <a:rPr lang="ru-RU" dirty="0" smtClean="0"/>
              <a:t>, </a:t>
            </a:r>
            <a:r>
              <a:rPr lang="ru-RU" dirty="0" err="1" smtClean="0"/>
              <a:t>олардың</a:t>
            </a:r>
            <a:r>
              <a:rPr lang="ru-RU" dirty="0" smtClean="0"/>
              <a:t> </a:t>
            </a:r>
            <a:r>
              <a:rPr lang="ru-RU" dirty="0" err="1"/>
              <a:t>өзара</a:t>
            </a:r>
            <a:r>
              <a:rPr lang="ru-RU" dirty="0"/>
              <a:t> </a:t>
            </a:r>
            <a:r>
              <a:rPr lang="ru-RU" dirty="0" err="1"/>
              <a:t>ықпалдастығына</a:t>
            </a:r>
            <a:r>
              <a:rPr lang="ru-RU" dirty="0"/>
              <a:t> </a:t>
            </a:r>
            <a:r>
              <a:rPr lang="ru-RU" dirty="0" err="1"/>
              <a:t>көз</a:t>
            </a:r>
            <a:r>
              <a:rPr lang="ru-RU" dirty="0"/>
              <a:t> </a:t>
            </a:r>
            <a:r>
              <a:rPr lang="ru-RU" dirty="0" err="1"/>
              <a:t>жеткізу</a:t>
            </a:r>
            <a:r>
              <a:rPr lang="ru-RU" dirty="0"/>
              <a:t> </a:t>
            </a:r>
            <a:r>
              <a:rPr lang="ru-RU" dirty="0" err="1"/>
              <a:t>мүмкін</a:t>
            </a:r>
            <a:r>
              <a:rPr lang="ru-RU" dirty="0"/>
              <a:t> </a:t>
            </a:r>
            <a:r>
              <a:rPr lang="ru-RU" dirty="0" err="1"/>
              <a:t>емес</a:t>
            </a:r>
            <a:r>
              <a:rPr lang="ru-RU" dirty="0"/>
              <a:t>. Ал </a:t>
            </a:r>
            <a:r>
              <a:rPr lang="ru-RU" dirty="0" err="1"/>
              <a:t>бұл</a:t>
            </a:r>
            <a:endParaRPr lang="ru-RU" dirty="0"/>
          </a:p>
          <a:p>
            <a:pPr marL="0" indent="0">
              <a:buNone/>
            </a:pPr>
            <a:r>
              <a:rPr lang="ru-RU" dirty="0" err="1"/>
              <a:t>мақсаттарға</a:t>
            </a:r>
            <a:r>
              <a:rPr lang="ru-RU" dirty="0"/>
              <a:t> </a:t>
            </a:r>
            <a:r>
              <a:rPr lang="ru-RU" dirty="0" err="1"/>
              <a:t>қол</a:t>
            </a:r>
            <a:r>
              <a:rPr lang="ru-RU" dirty="0"/>
              <a:t> </a:t>
            </a:r>
            <a:r>
              <a:rPr lang="ru-RU" dirty="0" err="1"/>
              <a:t>жетпейді</a:t>
            </a:r>
            <a:r>
              <a:rPr lang="ru-RU" dirty="0"/>
              <a:t> </a:t>
            </a:r>
            <a:r>
              <a:rPr lang="ru-RU" dirty="0" err="1"/>
              <a:t>деген</a:t>
            </a:r>
            <a:r>
              <a:rPr lang="ru-RU" dirty="0"/>
              <a:t> </a:t>
            </a:r>
            <a:r>
              <a:rPr lang="ru-RU" dirty="0" err="1"/>
              <a:t>сөз</a:t>
            </a:r>
            <a:r>
              <a:rPr lang="ru-RU" dirty="0"/>
              <a:t>, </a:t>
            </a:r>
            <a:r>
              <a:rPr lang="ru-RU" dirty="0" err="1"/>
              <a:t>ортақ</a:t>
            </a:r>
            <a:r>
              <a:rPr lang="ru-RU" dirty="0"/>
              <a:t> </a:t>
            </a:r>
            <a:r>
              <a:rPr lang="ru-RU" dirty="0" err="1"/>
              <a:t>тіл</a:t>
            </a:r>
            <a:r>
              <a:rPr lang="ru-RU" dirty="0"/>
              <a:t> </a:t>
            </a:r>
            <a:r>
              <a:rPr lang="ru-RU" dirty="0" err="1"/>
              <a:t>немесе</a:t>
            </a:r>
            <a:r>
              <a:rPr lang="ru-RU" dirty="0"/>
              <a:t> </a:t>
            </a:r>
            <a:r>
              <a:rPr lang="ru-RU" dirty="0" err="1"/>
              <a:t>әдеби</a:t>
            </a:r>
            <a:r>
              <a:rPr lang="ru-RU" dirty="0"/>
              <a:t> </a:t>
            </a:r>
            <a:r>
              <a:rPr lang="ru-RU" dirty="0" err="1"/>
              <a:t>тіл</a:t>
            </a:r>
            <a:endParaRPr lang="ru-RU" dirty="0"/>
          </a:p>
          <a:p>
            <a:pPr marL="0" indent="0">
              <a:buNone/>
            </a:pPr>
            <a:r>
              <a:rPr lang="ru-RU" dirty="0" err="1"/>
              <a:t>дегеннен</a:t>
            </a:r>
            <a:r>
              <a:rPr lang="ru-RU" dirty="0"/>
              <a:t> </a:t>
            </a:r>
            <a:r>
              <a:rPr lang="ru-RU" dirty="0" err="1"/>
              <a:t>ауыз</a:t>
            </a:r>
            <a:r>
              <a:rPr lang="ru-RU" dirty="0"/>
              <a:t> </a:t>
            </a:r>
            <a:r>
              <a:rPr lang="ru-RU" dirty="0" err="1"/>
              <a:t>ашу</a:t>
            </a:r>
            <a:r>
              <a:rPr lang="ru-RU" dirty="0"/>
              <a:t> </a:t>
            </a:r>
            <a:r>
              <a:rPr lang="ru-RU" dirty="0" err="1"/>
              <a:t>құр</a:t>
            </a:r>
            <a:r>
              <a:rPr lang="ru-RU" dirty="0"/>
              <a:t> </a:t>
            </a:r>
            <a:r>
              <a:rPr lang="ru-RU" dirty="0" err="1"/>
              <a:t>әурешілік</a:t>
            </a:r>
            <a:r>
              <a:rPr lang="ru-RU" dirty="0"/>
              <a:t> </a:t>
            </a:r>
            <a:r>
              <a:rPr lang="ru-RU" dirty="0" err="1"/>
              <a:t>деген</a:t>
            </a:r>
            <a:r>
              <a:rPr lang="ru-RU" dirty="0"/>
              <a:t> </a:t>
            </a:r>
            <a:r>
              <a:rPr lang="ru-RU" dirty="0" err="1"/>
              <a:t>сөз</a:t>
            </a:r>
            <a:r>
              <a:rPr lang="ru-RU" dirty="0"/>
              <a:t>.</a:t>
            </a:r>
          </a:p>
        </p:txBody>
      </p:sp>
    </p:spTree>
    <p:extLst>
      <p:ext uri="{BB962C8B-B14F-4D97-AF65-F5344CB8AC3E}">
        <p14:creationId xmlns:p14="http://schemas.microsoft.com/office/powerpoint/2010/main" val="12729498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08100" y="901700"/>
            <a:ext cx="9245600" cy="5275263"/>
          </a:xfrm>
        </p:spPr>
        <p:txBody>
          <a:bodyPr>
            <a:normAutofit/>
          </a:bodyPr>
          <a:lstStyle/>
          <a:p>
            <a:pPr marL="0" indent="0">
              <a:buNone/>
            </a:pPr>
            <a:r>
              <a:rPr lang="ru-RU" dirty="0" smtClean="0"/>
              <a:t>  </a:t>
            </a:r>
            <a:r>
              <a:rPr lang="ru-RU" dirty="0" err="1" smtClean="0"/>
              <a:t>Сондықтан</a:t>
            </a:r>
            <a:r>
              <a:rPr lang="ru-RU" dirty="0" smtClean="0"/>
              <a:t> </a:t>
            </a:r>
            <a:r>
              <a:rPr lang="ru-RU" dirty="0" err="1"/>
              <a:t>қытай</a:t>
            </a:r>
            <a:r>
              <a:rPr lang="ru-RU" dirty="0"/>
              <a:t> </a:t>
            </a:r>
            <a:r>
              <a:rPr lang="ru-RU" dirty="0" err="1" smtClean="0"/>
              <a:t>тілі</a:t>
            </a:r>
            <a:r>
              <a:rPr lang="ru-RU" dirty="0"/>
              <a:t> </a:t>
            </a:r>
            <a:r>
              <a:rPr lang="ru-RU" dirty="0" err="1" smtClean="0"/>
              <a:t>диалектісін</a:t>
            </a:r>
            <a:r>
              <a:rPr lang="ru-RU" dirty="0" smtClean="0"/>
              <a:t> </a:t>
            </a:r>
            <a:r>
              <a:rPr lang="ru-RU" dirty="0" err="1"/>
              <a:t>зерттеу</a:t>
            </a:r>
            <a:r>
              <a:rPr lang="ru-RU" dirty="0"/>
              <a:t> </a:t>
            </a:r>
            <a:r>
              <a:rPr lang="ru-RU" dirty="0" err="1"/>
              <a:t>қайткен</a:t>
            </a:r>
            <a:r>
              <a:rPr lang="ru-RU" dirty="0"/>
              <a:t> </a:t>
            </a:r>
            <a:r>
              <a:rPr lang="ru-RU" dirty="0" err="1"/>
              <a:t>күнде</a:t>
            </a:r>
            <a:r>
              <a:rPr lang="ru-RU" dirty="0"/>
              <a:t> де </a:t>
            </a:r>
            <a:r>
              <a:rPr lang="ru-RU" dirty="0" err="1"/>
              <a:t>қазіргі</a:t>
            </a:r>
            <a:r>
              <a:rPr lang="ru-RU" dirty="0"/>
              <a:t> </a:t>
            </a:r>
            <a:r>
              <a:rPr lang="ru-RU" dirty="0" err="1"/>
              <a:t>қытай</a:t>
            </a:r>
            <a:r>
              <a:rPr lang="ru-RU" dirty="0"/>
              <a:t> </a:t>
            </a:r>
            <a:r>
              <a:rPr lang="ru-RU" dirty="0" err="1" smtClean="0"/>
              <a:t>тілінің</a:t>
            </a:r>
            <a:r>
              <a:rPr lang="ru-RU" dirty="0"/>
              <a:t> </a:t>
            </a:r>
            <a:r>
              <a:rPr lang="ru-RU" dirty="0" smtClean="0"/>
              <a:t> </a:t>
            </a:r>
            <a:r>
              <a:rPr lang="ru-RU" dirty="0" err="1" smtClean="0"/>
              <a:t>жүйеленіп</a:t>
            </a:r>
            <a:r>
              <a:rPr lang="ru-RU" dirty="0"/>
              <a:t>, </a:t>
            </a:r>
            <a:r>
              <a:rPr lang="ru-RU" dirty="0" err="1"/>
              <a:t>ортақ</a:t>
            </a:r>
            <a:r>
              <a:rPr lang="ru-RU" dirty="0"/>
              <a:t> </a:t>
            </a:r>
            <a:r>
              <a:rPr lang="ru-RU" dirty="0" err="1"/>
              <a:t>тілдің</a:t>
            </a:r>
            <a:r>
              <a:rPr lang="ru-RU" dirty="0"/>
              <a:t> </a:t>
            </a:r>
            <a:r>
              <a:rPr lang="ru-RU" dirty="0" err="1"/>
              <a:t>орныға</a:t>
            </a:r>
            <a:r>
              <a:rPr lang="ru-RU" dirty="0"/>
              <a:t> </a:t>
            </a:r>
            <a:r>
              <a:rPr lang="ru-RU" dirty="0" err="1"/>
              <a:t>түсуіне</a:t>
            </a:r>
            <a:r>
              <a:rPr lang="ru-RU" dirty="0"/>
              <a:t> </a:t>
            </a:r>
            <a:r>
              <a:rPr lang="ru-RU" dirty="0" err="1"/>
              <a:t>алғы</a:t>
            </a:r>
            <a:r>
              <a:rPr lang="ru-RU" dirty="0"/>
              <a:t> </a:t>
            </a:r>
            <a:r>
              <a:rPr lang="ru-RU" dirty="0" err="1"/>
              <a:t>шарт</a:t>
            </a:r>
            <a:r>
              <a:rPr lang="ru-RU" dirty="0"/>
              <a:t> </a:t>
            </a:r>
            <a:r>
              <a:rPr lang="ru-RU" dirty="0" err="1"/>
              <a:t>әзірлеуі</a:t>
            </a:r>
            <a:r>
              <a:rPr lang="ru-RU" dirty="0"/>
              <a:t> </a:t>
            </a:r>
            <a:r>
              <a:rPr lang="ru-RU" dirty="0" err="1" smtClean="0"/>
              <a:t>керек</a:t>
            </a:r>
            <a:r>
              <a:rPr lang="ru-RU" dirty="0" smtClean="0"/>
              <a:t>.  </a:t>
            </a:r>
            <a:r>
              <a:rPr lang="ru-RU" dirty="0" err="1" smtClean="0"/>
              <a:t>Қазіргі</a:t>
            </a:r>
            <a:r>
              <a:rPr lang="ru-RU" dirty="0" smtClean="0"/>
              <a:t> </a:t>
            </a:r>
            <a:r>
              <a:rPr lang="ru-RU" dirty="0" err="1"/>
              <a:t>қытай</a:t>
            </a:r>
            <a:r>
              <a:rPr lang="ru-RU" dirty="0"/>
              <a:t> </a:t>
            </a:r>
            <a:r>
              <a:rPr lang="ru-RU" dirty="0" err="1"/>
              <a:t>тілін</a:t>
            </a:r>
            <a:r>
              <a:rPr lang="ru-RU" dirty="0"/>
              <a:t> </a:t>
            </a:r>
            <a:r>
              <a:rPr lang="ru-RU" dirty="0" err="1"/>
              <a:t>жүйелеу</a:t>
            </a:r>
            <a:r>
              <a:rPr lang="ru-RU" dirty="0"/>
              <a:t> </a:t>
            </a:r>
            <a:r>
              <a:rPr lang="ru-RU" dirty="0" err="1"/>
              <a:t>дегеніміз</a:t>
            </a:r>
            <a:r>
              <a:rPr lang="ru-RU" dirty="0"/>
              <a:t> - </a:t>
            </a:r>
            <a:r>
              <a:rPr lang="ru-RU" dirty="0" err="1"/>
              <a:t>бүгінгі</a:t>
            </a:r>
            <a:r>
              <a:rPr lang="ru-RU" dirty="0"/>
              <a:t> </a:t>
            </a:r>
            <a:r>
              <a:rPr lang="ru-RU" dirty="0" err="1"/>
              <a:t>қытай</a:t>
            </a:r>
            <a:r>
              <a:rPr lang="ru-RU" dirty="0"/>
              <a:t> </a:t>
            </a:r>
            <a:r>
              <a:rPr lang="ru-RU" dirty="0" err="1" smtClean="0"/>
              <a:t>халқы</a:t>
            </a:r>
            <a:r>
              <a:rPr lang="ru-RU" dirty="0"/>
              <a:t> </a:t>
            </a:r>
            <a:r>
              <a:rPr lang="ru-RU" dirty="0" smtClean="0"/>
              <a:t> </a:t>
            </a:r>
            <a:r>
              <a:rPr lang="ru-RU" dirty="0" err="1" smtClean="0"/>
              <a:t>ортақ</a:t>
            </a:r>
            <a:r>
              <a:rPr lang="ru-RU" dirty="0" smtClean="0"/>
              <a:t> </a:t>
            </a:r>
            <a:r>
              <a:rPr lang="ru-RU" dirty="0" err="1"/>
              <a:t>тілінің</a:t>
            </a:r>
            <a:r>
              <a:rPr lang="ru-RU" dirty="0"/>
              <a:t> </a:t>
            </a:r>
            <a:r>
              <a:rPr lang="ru-RU" dirty="0" err="1"/>
              <a:t>айқын</a:t>
            </a:r>
            <a:r>
              <a:rPr lang="ru-RU" dirty="0"/>
              <a:t> да </a:t>
            </a:r>
            <a:r>
              <a:rPr lang="ru-RU" dirty="0" err="1"/>
              <a:t>бірыңғай</a:t>
            </a:r>
            <a:r>
              <a:rPr lang="ru-RU" dirty="0"/>
              <a:t> </a:t>
            </a:r>
            <a:r>
              <a:rPr lang="ru-RU" dirty="0" err="1"/>
              <a:t>өлшемдерін</a:t>
            </a:r>
            <a:r>
              <a:rPr lang="ru-RU" dirty="0"/>
              <a:t> </a:t>
            </a:r>
            <a:r>
              <a:rPr lang="ru-RU" dirty="0" err="1"/>
              <a:t>орнықтыру</a:t>
            </a:r>
            <a:r>
              <a:rPr lang="ru-RU" dirty="0"/>
              <a:t> </a:t>
            </a:r>
            <a:r>
              <a:rPr lang="ru-RU" dirty="0" err="1"/>
              <a:t>деген</a:t>
            </a:r>
            <a:r>
              <a:rPr lang="ru-RU" dirty="0"/>
              <a:t> </a:t>
            </a:r>
            <a:r>
              <a:rPr lang="ru-RU" dirty="0" err="1" smtClean="0"/>
              <a:t>сөз</a:t>
            </a:r>
            <a:r>
              <a:rPr lang="ru-RU" dirty="0" smtClean="0"/>
              <a:t>. </a:t>
            </a:r>
            <a:r>
              <a:rPr lang="ru-RU" dirty="0" err="1" smtClean="0"/>
              <a:t>Осыдан</a:t>
            </a:r>
            <a:r>
              <a:rPr lang="ru-RU" dirty="0" smtClean="0"/>
              <a:t> </a:t>
            </a:r>
            <a:r>
              <a:rPr lang="ru-RU" dirty="0"/>
              <a:t>тура </a:t>
            </a:r>
            <a:r>
              <a:rPr lang="ru-RU" dirty="0" err="1"/>
              <a:t>елу</a:t>
            </a:r>
            <a:r>
              <a:rPr lang="ru-RU" dirty="0"/>
              <a:t> </a:t>
            </a:r>
            <a:r>
              <a:rPr lang="ru-RU" dirty="0" err="1"/>
              <a:t>жылдай</a:t>
            </a:r>
            <a:r>
              <a:rPr lang="ru-RU" dirty="0"/>
              <a:t> </a:t>
            </a:r>
            <a:r>
              <a:rPr lang="ru-RU" dirty="0" err="1"/>
              <a:t>уақыт</a:t>
            </a:r>
            <a:r>
              <a:rPr lang="ru-RU" dirty="0"/>
              <a:t> </a:t>
            </a:r>
            <a:r>
              <a:rPr lang="ru-RU" dirty="0" err="1"/>
              <a:t>бұрын</a:t>
            </a:r>
            <a:r>
              <a:rPr lang="ru-RU" dirty="0"/>
              <a:t> </a:t>
            </a:r>
            <a:r>
              <a:rPr lang="ru-RU" dirty="0" err="1"/>
              <a:t>қытай</a:t>
            </a:r>
            <a:r>
              <a:rPr lang="ru-RU" dirty="0"/>
              <a:t> </a:t>
            </a:r>
            <a:r>
              <a:rPr lang="ru-RU" dirty="0" err="1"/>
              <a:t>халқының</a:t>
            </a:r>
            <a:r>
              <a:rPr lang="ru-RU" dirty="0"/>
              <a:t> </a:t>
            </a:r>
            <a:r>
              <a:rPr lang="ru-RU" dirty="0" err="1"/>
              <a:t>ортақ</a:t>
            </a:r>
            <a:r>
              <a:rPr lang="ru-RU" dirty="0"/>
              <a:t> </a:t>
            </a:r>
            <a:r>
              <a:rPr lang="ru-RU" dirty="0" err="1"/>
              <a:t>тілі</a:t>
            </a:r>
            <a:r>
              <a:rPr lang="ru-RU" dirty="0"/>
              <a:t> </a:t>
            </a:r>
            <a:r>
              <a:rPr lang="ru-RU" dirty="0" smtClean="0"/>
              <a:t>- </a:t>
            </a:r>
            <a:r>
              <a:rPr lang="ru-RU" dirty="0" err="1" smtClean="0"/>
              <a:t>путунхуа</a:t>
            </a:r>
            <a:r>
              <a:rPr lang="ru-RU" dirty="0" smtClean="0"/>
              <a:t> </a:t>
            </a:r>
            <a:r>
              <a:rPr lang="ru-RU" dirty="0" err="1"/>
              <a:t>негізінен</a:t>
            </a:r>
            <a:r>
              <a:rPr lang="ru-RU" dirty="0"/>
              <a:t> </a:t>
            </a:r>
            <a:r>
              <a:rPr lang="ru-RU" dirty="0" err="1"/>
              <a:t>айқындалып</a:t>
            </a:r>
            <a:r>
              <a:rPr lang="ru-RU" dirty="0"/>
              <a:t>, </a:t>
            </a:r>
            <a:r>
              <a:rPr lang="ru-RU" dirty="0" err="1"/>
              <a:t>қолданысқа</a:t>
            </a:r>
            <a:r>
              <a:rPr lang="ru-RU" dirty="0"/>
              <a:t> </a:t>
            </a:r>
            <a:r>
              <a:rPr lang="ru-RU" dirty="0" err="1"/>
              <a:t>енгізілген</a:t>
            </a:r>
            <a:r>
              <a:rPr lang="ru-RU" dirty="0"/>
              <a:t> </a:t>
            </a:r>
            <a:r>
              <a:rPr lang="ru-RU" dirty="0" err="1" smtClean="0"/>
              <a:t>болатын</a:t>
            </a:r>
            <a:r>
              <a:rPr lang="ru-RU" dirty="0" smtClean="0"/>
              <a:t>. </a:t>
            </a:r>
            <a:r>
              <a:rPr lang="ru-RU" dirty="0" err="1" smtClean="0"/>
              <a:t>Әрі</a:t>
            </a:r>
            <a:r>
              <a:rPr lang="ru-RU" dirty="0" smtClean="0"/>
              <a:t> </a:t>
            </a:r>
            <a:r>
              <a:rPr lang="ru-RU" dirty="0" err="1"/>
              <a:t>путуңхуаның</a:t>
            </a:r>
            <a:r>
              <a:rPr lang="ru-RU" dirty="0"/>
              <a:t> </a:t>
            </a:r>
            <a:r>
              <a:rPr lang="ru-RU" dirty="0" err="1"/>
              <a:t>өз</a:t>
            </a:r>
            <a:r>
              <a:rPr lang="ru-RU" dirty="0"/>
              <a:t> </a:t>
            </a:r>
            <a:r>
              <a:rPr lang="ru-RU" dirty="0" err="1"/>
              <a:t>бойындағы</a:t>
            </a:r>
            <a:r>
              <a:rPr lang="ru-RU" dirty="0"/>
              <a:t> </a:t>
            </a:r>
            <a:r>
              <a:rPr lang="ru-RU" dirty="0" err="1"/>
              <a:t>кереғарлықтар</a:t>
            </a:r>
            <a:r>
              <a:rPr lang="ru-RU" dirty="0"/>
              <a:t> мен </a:t>
            </a:r>
            <a:r>
              <a:rPr lang="ru-RU" dirty="0" err="1" smtClean="0"/>
              <a:t>кемістіктерді</a:t>
            </a:r>
            <a:r>
              <a:rPr lang="ru-RU" dirty="0"/>
              <a:t> </a:t>
            </a:r>
            <a:r>
              <a:rPr lang="ru-RU" dirty="0" err="1" smtClean="0"/>
              <a:t>жүйелеу</a:t>
            </a:r>
            <a:r>
              <a:rPr lang="ru-RU" dirty="0" smtClean="0"/>
              <a:t> </a:t>
            </a:r>
            <a:r>
              <a:rPr lang="ru-RU" dirty="0" err="1"/>
              <a:t>жұмысы</a:t>
            </a:r>
            <a:r>
              <a:rPr lang="ru-RU" dirty="0"/>
              <a:t> да </a:t>
            </a:r>
            <a:r>
              <a:rPr lang="ru-RU" dirty="0" err="1"/>
              <a:t>оңды</a:t>
            </a:r>
            <a:r>
              <a:rPr lang="ru-RU" dirty="0"/>
              <a:t> </a:t>
            </a:r>
            <a:r>
              <a:rPr lang="ru-RU" dirty="0" err="1"/>
              <a:t>қадамдармен</a:t>
            </a:r>
            <a:r>
              <a:rPr lang="ru-RU" dirty="0"/>
              <a:t> </a:t>
            </a:r>
            <a:r>
              <a:rPr lang="ru-RU" dirty="0" err="1"/>
              <a:t>жүріліп</a:t>
            </a:r>
            <a:r>
              <a:rPr lang="ru-RU" dirty="0"/>
              <a:t> </a:t>
            </a:r>
            <a:r>
              <a:rPr lang="ru-RU" dirty="0" err="1"/>
              <a:t>еді</a:t>
            </a:r>
            <a:r>
              <a:rPr lang="ru-RU" dirty="0"/>
              <a:t>. </a:t>
            </a:r>
            <a:r>
              <a:rPr lang="ru-RU" dirty="0" err="1" smtClean="0"/>
              <a:t>Дегенмен,бүгінде</a:t>
            </a:r>
            <a:r>
              <a:rPr lang="ru-RU" dirty="0" smtClean="0"/>
              <a:t> </a:t>
            </a:r>
            <a:r>
              <a:rPr lang="ru-RU" dirty="0" err="1"/>
              <a:t>қытай</a:t>
            </a:r>
            <a:r>
              <a:rPr lang="ru-RU" dirty="0"/>
              <a:t> </a:t>
            </a:r>
            <a:r>
              <a:rPr lang="ru-RU" dirty="0" err="1"/>
              <a:t>тіліндегі</a:t>
            </a:r>
            <a:r>
              <a:rPr lang="ru-RU" dirty="0"/>
              <a:t> </a:t>
            </a:r>
            <a:r>
              <a:rPr lang="ru-RU" dirty="0" err="1"/>
              <a:t>жүйеліліктің</a:t>
            </a:r>
            <a:r>
              <a:rPr lang="ru-RU" dirty="0"/>
              <a:t> </a:t>
            </a:r>
            <a:r>
              <a:rPr lang="ru-RU" dirty="0" err="1"/>
              <a:t>әлі</a:t>
            </a:r>
            <a:r>
              <a:rPr lang="ru-RU" dirty="0"/>
              <a:t> де </a:t>
            </a:r>
            <a:r>
              <a:rPr lang="ru-RU" dirty="0" err="1"/>
              <a:t>болса</a:t>
            </a:r>
            <a:r>
              <a:rPr lang="ru-RU" dirty="0"/>
              <a:t> </a:t>
            </a:r>
            <a:r>
              <a:rPr lang="ru-RU" dirty="0" err="1"/>
              <a:t>жетіспей</a:t>
            </a:r>
            <a:r>
              <a:rPr lang="ru-RU" dirty="0"/>
              <a:t> </a:t>
            </a:r>
            <a:r>
              <a:rPr lang="ru-RU" dirty="0" err="1"/>
              <a:t>жатқаны</a:t>
            </a:r>
            <a:endParaRPr lang="ru-RU" dirty="0"/>
          </a:p>
          <a:p>
            <a:pPr marL="0" indent="0">
              <a:buNone/>
            </a:pPr>
            <a:r>
              <a:rPr lang="ru-RU" dirty="0" smtClean="0"/>
              <a:t> </a:t>
            </a:r>
            <a:r>
              <a:rPr lang="ru-RU" dirty="0" err="1" smtClean="0"/>
              <a:t>аңғарылуда</a:t>
            </a:r>
            <a:r>
              <a:rPr lang="ru-RU" dirty="0"/>
              <a:t>, </a:t>
            </a:r>
            <a:r>
              <a:rPr lang="ru-RU" dirty="0" err="1"/>
              <a:t>Ол</a:t>
            </a:r>
            <a:r>
              <a:rPr lang="ru-RU" dirty="0"/>
              <a:t> </a:t>
            </a:r>
            <a:r>
              <a:rPr lang="ru-RU" dirty="0" err="1"/>
              <a:t>көбінде</a:t>
            </a:r>
            <a:r>
              <a:rPr lang="ru-RU" dirty="0"/>
              <a:t> </a:t>
            </a:r>
            <a:r>
              <a:rPr lang="ru-RU" dirty="0" err="1"/>
              <a:t>мына</a:t>
            </a:r>
            <a:r>
              <a:rPr lang="ru-RU" dirty="0"/>
              <a:t> </a:t>
            </a:r>
            <a:r>
              <a:rPr lang="ru-RU" dirty="0" err="1"/>
              <a:t>жақтарымен</a:t>
            </a:r>
            <a:r>
              <a:rPr lang="ru-RU" dirty="0"/>
              <a:t> </a:t>
            </a:r>
            <a:r>
              <a:rPr lang="ru-RU" dirty="0" err="1"/>
              <a:t>көзге</a:t>
            </a:r>
            <a:r>
              <a:rPr lang="ru-RU" dirty="0"/>
              <a:t> </a:t>
            </a:r>
            <a:r>
              <a:rPr lang="ru-RU" dirty="0" err="1"/>
              <a:t>ұрып</a:t>
            </a:r>
            <a:r>
              <a:rPr lang="ru-RU" dirty="0"/>
              <a:t> </a:t>
            </a:r>
            <a:r>
              <a:rPr lang="ru-RU" dirty="0" err="1"/>
              <a:t>тұрар</a:t>
            </a:r>
            <a:r>
              <a:rPr lang="ru-RU" dirty="0"/>
              <a:t> </a:t>
            </a:r>
            <a:r>
              <a:rPr lang="ru-RU" dirty="0" err="1"/>
              <a:t>еді</a:t>
            </a:r>
            <a:r>
              <a:rPr lang="ru-RU" dirty="0"/>
              <a:t>. </a:t>
            </a:r>
          </a:p>
        </p:txBody>
      </p:sp>
    </p:spTree>
    <p:extLst>
      <p:ext uri="{BB962C8B-B14F-4D97-AF65-F5344CB8AC3E}">
        <p14:creationId xmlns:p14="http://schemas.microsoft.com/office/powerpoint/2010/main" val="16313690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36700" y="800100"/>
            <a:ext cx="9220200" cy="5422899"/>
          </a:xfrm>
        </p:spPr>
        <p:txBody>
          <a:bodyPr>
            <a:normAutofit fontScale="92500" lnSpcReduction="10000"/>
          </a:bodyPr>
          <a:lstStyle/>
          <a:p>
            <a:pPr marL="0" indent="0">
              <a:buNone/>
            </a:pPr>
            <a:r>
              <a:rPr lang="ru-RU" dirty="0" smtClean="0"/>
              <a:t>  </a:t>
            </a:r>
            <a:r>
              <a:rPr lang="ru-RU" dirty="0" err="1" smtClean="0"/>
              <a:t>Ең</a:t>
            </a:r>
            <a:r>
              <a:rPr lang="ru-RU" dirty="0" smtClean="0"/>
              <a:t>  </a:t>
            </a:r>
            <a:r>
              <a:rPr lang="ru-RU" dirty="0" err="1" smtClean="0"/>
              <a:t>әуелі</a:t>
            </a:r>
            <a:r>
              <a:rPr lang="ru-RU" dirty="0" smtClean="0"/>
              <a:t> </a:t>
            </a:r>
            <a:r>
              <a:rPr lang="ru-RU" dirty="0" err="1"/>
              <a:t>диалекттік</a:t>
            </a:r>
            <a:r>
              <a:rPr lang="ru-RU" dirty="0"/>
              <a:t> </a:t>
            </a:r>
            <a:r>
              <a:rPr lang="ru-RU" dirty="0" err="1"/>
              <a:t>региондағы</a:t>
            </a:r>
            <a:r>
              <a:rPr lang="ru-RU" dirty="0"/>
              <a:t> </a:t>
            </a:r>
            <a:r>
              <a:rPr lang="ru-RU" dirty="0" err="1"/>
              <a:t>тұрғындар</a:t>
            </a:r>
            <a:r>
              <a:rPr lang="ru-RU" dirty="0"/>
              <a:t> </a:t>
            </a:r>
            <a:r>
              <a:rPr lang="ru-RU" dirty="0" err="1"/>
              <a:t>ортақ</a:t>
            </a:r>
            <a:r>
              <a:rPr lang="ru-RU" dirty="0"/>
              <a:t> </a:t>
            </a:r>
            <a:r>
              <a:rPr lang="ru-RU" dirty="0" err="1"/>
              <a:t>тілді</a:t>
            </a:r>
            <a:r>
              <a:rPr lang="ru-RU" dirty="0"/>
              <a:t> </a:t>
            </a:r>
            <a:r>
              <a:rPr lang="ru-RU" dirty="0" err="1"/>
              <a:t>пайдаланып</a:t>
            </a:r>
            <a:r>
              <a:rPr lang="ru-RU" dirty="0"/>
              <a:t>, </a:t>
            </a:r>
            <a:r>
              <a:rPr lang="ru-RU" dirty="0" smtClean="0"/>
              <a:t>оны  </a:t>
            </a:r>
            <a:r>
              <a:rPr lang="ru-RU" dirty="0" err="1" smtClean="0"/>
              <a:t>орнықтыра</a:t>
            </a:r>
            <a:r>
              <a:rPr lang="ru-RU" dirty="0" smtClean="0"/>
              <a:t> </a:t>
            </a:r>
            <a:r>
              <a:rPr lang="ru-RU" dirty="0" err="1"/>
              <a:t>түсуге</a:t>
            </a:r>
            <a:r>
              <a:rPr lang="ru-RU" dirty="0"/>
              <a:t> </a:t>
            </a:r>
            <a:r>
              <a:rPr lang="ru-RU" dirty="0" err="1"/>
              <a:t>құлықсыз</a:t>
            </a:r>
            <a:r>
              <a:rPr lang="ru-RU" dirty="0"/>
              <a:t>. </a:t>
            </a:r>
            <a:r>
              <a:rPr lang="ru-RU" dirty="0" err="1"/>
              <a:t>Сосын</a:t>
            </a:r>
            <a:r>
              <a:rPr lang="ru-RU" dirty="0"/>
              <a:t> </a:t>
            </a:r>
            <a:r>
              <a:rPr lang="ru-RU" dirty="0" err="1"/>
              <a:t>путунхуаның</a:t>
            </a:r>
            <a:r>
              <a:rPr lang="ru-RU" dirty="0"/>
              <a:t> </a:t>
            </a:r>
            <a:r>
              <a:rPr lang="ru-RU" dirty="0" err="1"/>
              <a:t>өз</a:t>
            </a:r>
            <a:r>
              <a:rPr lang="ru-RU" dirty="0"/>
              <a:t> </a:t>
            </a:r>
            <a:r>
              <a:rPr lang="ru-RU" dirty="0" err="1" smtClean="0"/>
              <a:t>бойында</a:t>
            </a:r>
            <a:r>
              <a:rPr lang="ru-RU" dirty="0"/>
              <a:t> </a:t>
            </a:r>
            <a:r>
              <a:rPr lang="ru-RU" dirty="0" err="1" smtClean="0"/>
              <a:t>фонетикалық</a:t>
            </a:r>
            <a:r>
              <a:rPr lang="ru-RU" dirty="0"/>
              <a:t>, </a:t>
            </a:r>
            <a:r>
              <a:rPr lang="ru-RU" dirty="0" err="1"/>
              <a:t>лексикалық</a:t>
            </a:r>
            <a:r>
              <a:rPr lang="ru-RU" dirty="0"/>
              <a:t>, </a:t>
            </a:r>
            <a:r>
              <a:rPr lang="ru-RU" dirty="0" err="1" smtClean="0"/>
              <a:t>грамматикалық</a:t>
            </a:r>
            <a:r>
              <a:rPr lang="ru-RU" dirty="0" smtClean="0"/>
              <a:t> </a:t>
            </a:r>
            <a:r>
              <a:rPr lang="ru-RU" dirty="0" err="1" smtClean="0"/>
              <a:t>жақтарында</a:t>
            </a:r>
            <a:r>
              <a:rPr lang="ru-RU" dirty="0" smtClean="0"/>
              <a:t> </a:t>
            </a:r>
            <a:r>
              <a:rPr lang="ru-RU" dirty="0" err="1" smtClean="0"/>
              <a:t>кемшіліктер</a:t>
            </a:r>
            <a:r>
              <a:rPr lang="ru-RU" dirty="0"/>
              <a:t> </a:t>
            </a:r>
            <a:r>
              <a:rPr lang="ru-RU" dirty="0" smtClean="0"/>
              <a:t> </a:t>
            </a:r>
            <a:r>
              <a:rPr lang="ru-RU" dirty="0" err="1" smtClean="0"/>
              <a:t>өмір</a:t>
            </a:r>
            <a:r>
              <a:rPr lang="ru-RU" dirty="0" smtClean="0"/>
              <a:t> </a:t>
            </a:r>
            <a:r>
              <a:rPr lang="ru-RU" dirty="0" err="1"/>
              <a:t>сүруде</a:t>
            </a:r>
            <a:r>
              <a:rPr lang="ru-RU" dirty="0"/>
              <a:t>. </a:t>
            </a:r>
            <a:r>
              <a:rPr lang="ru-RU" dirty="0" err="1"/>
              <a:t>Айтып-айтпай</a:t>
            </a:r>
            <a:r>
              <a:rPr lang="ru-RU" dirty="0"/>
              <a:t> </a:t>
            </a:r>
            <a:r>
              <a:rPr lang="ru-RU" dirty="0" err="1"/>
              <a:t>мұның</a:t>
            </a:r>
            <a:r>
              <a:rPr lang="ru-RU" dirty="0"/>
              <a:t> </a:t>
            </a:r>
            <a:r>
              <a:rPr lang="ru-RU" dirty="0" err="1"/>
              <a:t>өзі</a:t>
            </a:r>
            <a:r>
              <a:rPr lang="ru-RU" dirty="0"/>
              <a:t> </a:t>
            </a:r>
            <a:r>
              <a:rPr lang="ru-RU" dirty="0" err="1"/>
              <a:t>халықтың</a:t>
            </a:r>
            <a:r>
              <a:rPr lang="ru-RU" dirty="0"/>
              <a:t> </a:t>
            </a:r>
            <a:r>
              <a:rPr lang="ru-RU" dirty="0" err="1"/>
              <a:t>ортақ</a:t>
            </a:r>
            <a:r>
              <a:rPr lang="ru-RU" dirty="0"/>
              <a:t> </a:t>
            </a:r>
            <a:r>
              <a:rPr lang="ru-RU" dirty="0" err="1" smtClean="0"/>
              <a:t>тілін</a:t>
            </a:r>
            <a:r>
              <a:rPr lang="ru-RU" dirty="0"/>
              <a:t> </a:t>
            </a:r>
            <a:r>
              <a:rPr lang="ru-RU" dirty="0" smtClean="0"/>
              <a:t> </a:t>
            </a:r>
            <a:r>
              <a:rPr lang="ru-RU" dirty="0" err="1" smtClean="0"/>
              <a:t>дамытуға</a:t>
            </a:r>
            <a:r>
              <a:rPr lang="ru-RU" dirty="0" smtClean="0"/>
              <a:t> </a:t>
            </a:r>
            <a:r>
              <a:rPr lang="ru-RU" dirty="0" err="1"/>
              <a:t>үлкен</a:t>
            </a:r>
            <a:r>
              <a:rPr lang="ru-RU" dirty="0"/>
              <a:t> </a:t>
            </a:r>
            <a:r>
              <a:rPr lang="ru-RU" dirty="0" err="1"/>
              <a:t>кедергі</a:t>
            </a:r>
            <a:r>
              <a:rPr lang="ru-RU" dirty="0"/>
              <a:t> </a:t>
            </a:r>
            <a:r>
              <a:rPr lang="ru-RU" dirty="0" err="1"/>
              <a:t>болып</a:t>
            </a:r>
            <a:r>
              <a:rPr lang="ru-RU" dirty="0"/>
              <a:t> </a:t>
            </a:r>
            <a:r>
              <a:rPr lang="ru-RU" dirty="0" err="1"/>
              <a:t>отыр</a:t>
            </a:r>
            <a:r>
              <a:rPr lang="ru-RU" dirty="0"/>
              <a:t>. </a:t>
            </a:r>
            <a:r>
              <a:rPr lang="ru-RU" dirty="0" err="1"/>
              <a:t>Егер</a:t>
            </a:r>
            <a:r>
              <a:rPr lang="ru-RU" dirty="0"/>
              <a:t> </a:t>
            </a:r>
            <a:r>
              <a:rPr lang="ru-RU" dirty="0" err="1"/>
              <a:t>Путуңхуаның</a:t>
            </a:r>
            <a:r>
              <a:rPr lang="ru-RU" dirty="0"/>
              <a:t> </a:t>
            </a:r>
            <a:r>
              <a:rPr lang="ru-RU" dirty="0" err="1" smtClean="0"/>
              <a:t>бойындағы</a:t>
            </a:r>
            <a:r>
              <a:rPr lang="ru-RU" dirty="0"/>
              <a:t> </a:t>
            </a:r>
            <a:r>
              <a:rPr lang="ru-RU" dirty="0" smtClean="0"/>
              <a:t> </a:t>
            </a:r>
            <a:r>
              <a:rPr lang="ru-RU" dirty="0" err="1" smtClean="0"/>
              <a:t>осынау</a:t>
            </a:r>
            <a:r>
              <a:rPr lang="ru-RU" dirty="0" smtClean="0"/>
              <a:t> </a:t>
            </a:r>
            <a:r>
              <a:rPr lang="ru-RU" dirty="0" err="1"/>
              <a:t>жүйесіздік</a:t>
            </a:r>
            <a:r>
              <a:rPr lang="ru-RU" dirty="0"/>
              <a:t> </a:t>
            </a:r>
            <a:r>
              <a:rPr lang="ru-RU" dirty="0" err="1"/>
              <a:t>сол</a:t>
            </a:r>
            <a:r>
              <a:rPr lang="ru-RU" dirty="0"/>
              <a:t> </a:t>
            </a:r>
            <a:r>
              <a:rPr lang="ru-RU" dirty="0" err="1"/>
              <a:t>күні</a:t>
            </a:r>
            <a:r>
              <a:rPr lang="ru-RU" dirty="0"/>
              <a:t> </a:t>
            </a:r>
            <a:r>
              <a:rPr lang="ru-RU" dirty="0" err="1"/>
              <a:t>қала</a:t>
            </a:r>
            <a:r>
              <a:rPr lang="ru-RU" dirty="0"/>
              <a:t> </a:t>
            </a:r>
            <a:r>
              <a:rPr lang="ru-RU" dirty="0" err="1"/>
              <a:t>беретін</a:t>
            </a:r>
            <a:r>
              <a:rPr lang="ru-RU" dirty="0"/>
              <a:t> </a:t>
            </a:r>
            <a:r>
              <a:rPr lang="ru-RU" dirty="0" err="1"/>
              <a:t>болса</a:t>
            </a:r>
            <a:r>
              <a:rPr lang="ru-RU" dirty="0"/>
              <a:t>, </a:t>
            </a:r>
            <a:r>
              <a:rPr lang="ru-RU" dirty="0" err="1"/>
              <a:t>онда</a:t>
            </a:r>
            <a:r>
              <a:rPr lang="ru-RU" dirty="0"/>
              <a:t> </a:t>
            </a:r>
            <a:r>
              <a:rPr lang="ru-RU" dirty="0" err="1" smtClean="0"/>
              <a:t>қытайлардың</a:t>
            </a:r>
            <a:r>
              <a:rPr lang="ru-RU" dirty="0"/>
              <a:t> </a:t>
            </a:r>
            <a:r>
              <a:rPr lang="ru-RU" dirty="0" smtClean="0"/>
              <a:t> </a:t>
            </a:r>
            <a:r>
              <a:rPr lang="ru-RU" dirty="0" err="1" smtClean="0"/>
              <a:t>ғылымды</a:t>
            </a:r>
            <a:r>
              <a:rPr lang="ru-RU" dirty="0" smtClean="0"/>
              <a:t> </a:t>
            </a:r>
            <a:r>
              <a:rPr lang="ru-RU" dirty="0" err="1"/>
              <a:t>дамытамыз</a:t>
            </a:r>
            <a:r>
              <a:rPr lang="ru-RU" dirty="0"/>
              <a:t>, </a:t>
            </a:r>
            <a:r>
              <a:rPr lang="ru-RU" dirty="0" err="1"/>
              <a:t>мәдениетті</a:t>
            </a:r>
            <a:r>
              <a:rPr lang="ru-RU" dirty="0"/>
              <a:t> </a:t>
            </a:r>
            <a:r>
              <a:rPr lang="ru-RU" dirty="0" err="1"/>
              <a:t>өсіреміз</a:t>
            </a:r>
            <a:r>
              <a:rPr lang="ru-RU" dirty="0"/>
              <a:t>, </a:t>
            </a:r>
            <a:r>
              <a:rPr lang="ru-RU" dirty="0" err="1"/>
              <a:t>оқу-ағартуды</a:t>
            </a:r>
            <a:r>
              <a:rPr lang="ru-RU" dirty="0"/>
              <a:t> </a:t>
            </a:r>
            <a:r>
              <a:rPr lang="ru-RU" dirty="0" err="1" smtClean="0"/>
              <a:t>әлемдік</a:t>
            </a:r>
            <a:r>
              <a:rPr lang="ru-RU" dirty="0"/>
              <a:t> </a:t>
            </a:r>
            <a:r>
              <a:rPr lang="ru-RU" dirty="0" smtClean="0"/>
              <a:t> </a:t>
            </a:r>
            <a:r>
              <a:rPr lang="ru-RU" dirty="0" err="1" smtClean="0"/>
              <a:t>деңгейге</a:t>
            </a:r>
            <a:r>
              <a:rPr lang="ru-RU" dirty="0" smtClean="0"/>
              <a:t> </a:t>
            </a:r>
            <a:r>
              <a:rPr lang="ru-RU" dirty="0" err="1"/>
              <a:t>көтереміз</a:t>
            </a:r>
            <a:r>
              <a:rPr lang="ru-RU" dirty="0"/>
              <a:t> </a:t>
            </a:r>
            <a:r>
              <a:rPr lang="ru-RU" dirty="0" err="1"/>
              <a:t>деуі</a:t>
            </a:r>
            <a:r>
              <a:rPr lang="ru-RU" dirty="0"/>
              <a:t> бос </a:t>
            </a:r>
            <a:r>
              <a:rPr lang="ru-RU" dirty="0" err="1"/>
              <a:t>сөз</a:t>
            </a:r>
            <a:r>
              <a:rPr lang="ru-RU" dirty="0"/>
              <a:t> </a:t>
            </a:r>
            <a:r>
              <a:rPr lang="ru-RU" dirty="0" err="1"/>
              <a:t>болып</a:t>
            </a:r>
            <a:r>
              <a:rPr lang="ru-RU" dirty="0"/>
              <a:t> </a:t>
            </a:r>
            <a:r>
              <a:rPr lang="ru-RU" dirty="0" err="1"/>
              <a:t>шықпақ</a:t>
            </a:r>
            <a:r>
              <a:rPr lang="ru-RU" dirty="0"/>
              <a:t>. </a:t>
            </a:r>
            <a:r>
              <a:rPr lang="ru-RU" dirty="0" err="1"/>
              <a:t>Мәселен</a:t>
            </a:r>
            <a:r>
              <a:rPr lang="ru-RU" dirty="0"/>
              <a:t>, </a:t>
            </a:r>
            <a:r>
              <a:rPr lang="ru-RU" dirty="0" err="1" smtClean="0"/>
              <a:t>қытай</a:t>
            </a:r>
            <a:r>
              <a:rPr lang="ru-RU" dirty="0"/>
              <a:t> </a:t>
            </a:r>
            <a:r>
              <a:rPr lang="ru-RU" dirty="0" smtClean="0"/>
              <a:t> </a:t>
            </a:r>
            <a:r>
              <a:rPr lang="ru-RU" dirty="0" err="1" smtClean="0"/>
              <a:t>иероглифтеріне</a:t>
            </a:r>
            <a:r>
              <a:rPr lang="ru-RU" dirty="0" smtClean="0"/>
              <a:t> </a:t>
            </a:r>
            <a:r>
              <a:rPr lang="ru-RU" dirty="0" err="1"/>
              <a:t>жасалатын</a:t>
            </a:r>
            <a:r>
              <a:rPr lang="ru-RU" dirty="0"/>
              <a:t> </a:t>
            </a:r>
            <a:r>
              <a:rPr lang="ru-RU" dirty="0" err="1"/>
              <a:t>реформаның</a:t>
            </a:r>
            <a:r>
              <a:rPr lang="ru-RU" dirty="0"/>
              <a:t> </a:t>
            </a:r>
            <a:r>
              <a:rPr lang="ru-RU" dirty="0" err="1"/>
              <a:t>түпкілікті</a:t>
            </a:r>
            <a:r>
              <a:rPr lang="ru-RU" dirty="0"/>
              <a:t> </a:t>
            </a:r>
            <a:r>
              <a:rPr lang="ru-RU" dirty="0" err="1" smtClean="0"/>
              <a:t>мақсаты</a:t>
            </a:r>
            <a:r>
              <a:rPr lang="ru-RU" dirty="0"/>
              <a:t> </a:t>
            </a:r>
            <a:r>
              <a:rPr lang="ru-RU" dirty="0" smtClean="0"/>
              <a:t> </a:t>
            </a:r>
            <a:r>
              <a:rPr lang="ru-RU" dirty="0" err="1" smtClean="0"/>
              <a:t>алфавиттік</a:t>
            </a:r>
            <a:r>
              <a:rPr lang="ru-RU" dirty="0" smtClean="0"/>
              <a:t> </a:t>
            </a:r>
            <a:r>
              <a:rPr lang="ru-RU" dirty="0" err="1"/>
              <a:t>жазуға</a:t>
            </a:r>
            <a:r>
              <a:rPr lang="ru-RU" dirty="0"/>
              <a:t> </a:t>
            </a:r>
            <a:r>
              <a:rPr lang="ru-RU" dirty="0" err="1"/>
              <a:t>көшу</a:t>
            </a:r>
            <a:r>
              <a:rPr lang="ru-RU" dirty="0"/>
              <a:t> </a:t>
            </a:r>
            <a:r>
              <a:rPr lang="ru-RU" dirty="0" err="1"/>
              <a:t>болатын</a:t>
            </a:r>
            <a:r>
              <a:rPr lang="ru-RU" dirty="0"/>
              <a:t> </a:t>
            </a:r>
            <a:r>
              <a:rPr lang="ru-RU" dirty="0" err="1"/>
              <a:t>болса</a:t>
            </a:r>
            <a:r>
              <a:rPr lang="ru-RU" dirty="0"/>
              <a:t>, </a:t>
            </a:r>
            <a:r>
              <a:rPr lang="ru-RU" dirty="0" err="1"/>
              <a:t>ол</a:t>
            </a:r>
            <a:r>
              <a:rPr lang="ru-RU" dirty="0"/>
              <a:t> </a:t>
            </a:r>
            <a:r>
              <a:rPr lang="ru-RU" dirty="0" err="1"/>
              <a:t>үшін</a:t>
            </a:r>
            <a:r>
              <a:rPr lang="ru-RU" dirty="0"/>
              <a:t> де </a:t>
            </a:r>
            <a:r>
              <a:rPr lang="ru-RU" dirty="0" err="1"/>
              <a:t>ортақ</a:t>
            </a:r>
            <a:r>
              <a:rPr lang="ru-RU" dirty="0"/>
              <a:t> </a:t>
            </a:r>
            <a:r>
              <a:rPr lang="ru-RU" dirty="0" err="1" smtClean="0"/>
              <a:t>тілдің</a:t>
            </a:r>
            <a:r>
              <a:rPr lang="ru-RU" dirty="0"/>
              <a:t> </a:t>
            </a:r>
            <a:r>
              <a:rPr lang="ru-RU" dirty="0" smtClean="0"/>
              <a:t> </a:t>
            </a:r>
            <a:r>
              <a:rPr lang="ru-RU" dirty="0" err="1" smtClean="0"/>
              <a:t>жүйелілігі</a:t>
            </a:r>
            <a:r>
              <a:rPr lang="ru-RU" dirty="0"/>
              <a:t>, </a:t>
            </a:r>
            <a:r>
              <a:rPr lang="ru-RU" dirty="0" err="1"/>
              <a:t>жаппай</a:t>
            </a:r>
            <a:r>
              <a:rPr lang="ru-RU" dirty="0"/>
              <a:t> </a:t>
            </a:r>
            <a:r>
              <a:rPr lang="ru-RU" dirty="0" err="1"/>
              <a:t>қолданылуы</a:t>
            </a:r>
            <a:r>
              <a:rPr lang="ru-RU" dirty="0"/>
              <a:t> </a:t>
            </a:r>
            <a:r>
              <a:rPr lang="ru-RU" dirty="0" err="1"/>
              <a:t>керек</a:t>
            </a:r>
            <a:r>
              <a:rPr lang="ru-RU" dirty="0"/>
              <a:t> </a:t>
            </a:r>
            <a:r>
              <a:rPr lang="ru-RU" dirty="0" err="1"/>
              <a:t>емес</a:t>
            </a:r>
            <a:r>
              <a:rPr lang="ru-RU" dirty="0"/>
              <a:t> </a:t>
            </a:r>
            <a:r>
              <a:rPr lang="ru-RU" dirty="0" err="1"/>
              <a:t>пе</a:t>
            </a:r>
            <a:r>
              <a:rPr lang="ru-RU" dirty="0"/>
              <a:t>?! </a:t>
            </a:r>
            <a:r>
              <a:rPr lang="ru-RU" dirty="0" err="1"/>
              <a:t>Оның</a:t>
            </a:r>
            <a:r>
              <a:rPr lang="ru-RU" dirty="0"/>
              <a:t> </a:t>
            </a:r>
            <a:r>
              <a:rPr lang="ru-RU" dirty="0" err="1"/>
              <a:t>үстіне</a:t>
            </a:r>
            <a:r>
              <a:rPr lang="ru-RU" dirty="0"/>
              <a:t>, </a:t>
            </a:r>
            <a:r>
              <a:rPr lang="ru-RU" dirty="0" err="1" smtClean="0"/>
              <a:t>қытай</a:t>
            </a:r>
            <a:r>
              <a:rPr lang="ru-RU" dirty="0"/>
              <a:t> </a:t>
            </a:r>
            <a:r>
              <a:rPr lang="ru-RU" dirty="0" smtClean="0"/>
              <a:t> </a:t>
            </a:r>
            <a:r>
              <a:rPr lang="ru-RU" dirty="0" err="1" smtClean="0"/>
              <a:t>тілі</a:t>
            </a:r>
            <a:r>
              <a:rPr lang="ru-RU" dirty="0" smtClean="0"/>
              <a:t> </a:t>
            </a:r>
            <a:r>
              <a:rPr lang="ru-RU" dirty="0"/>
              <a:t>ҚХР-да </a:t>
            </a:r>
            <a:r>
              <a:rPr lang="ru-RU" dirty="0" err="1"/>
              <a:t>жасайтын</a:t>
            </a:r>
            <a:r>
              <a:rPr lang="ru-RU" dirty="0"/>
              <a:t> 56 </a:t>
            </a:r>
            <a:r>
              <a:rPr lang="ru-RU" dirty="0" err="1"/>
              <a:t>ұлттың</a:t>
            </a:r>
            <a:r>
              <a:rPr lang="ru-RU" dirty="0"/>
              <a:t> </a:t>
            </a:r>
            <a:r>
              <a:rPr lang="ru-RU" dirty="0" err="1"/>
              <a:t>жаппай</a:t>
            </a:r>
            <a:r>
              <a:rPr lang="ru-RU" dirty="0"/>
              <a:t> </a:t>
            </a:r>
            <a:r>
              <a:rPr lang="ru-RU" dirty="0" err="1"/>
              <a:t>пайдаланып</a:t>
            </a:r>
            <a:r>
              <a:rPr lang="ru-RU" dirty="0"/>
              <a:t> </a:t>
            </a:r>
            <a:r>
              <a:rPr lang="ru-RU" dirty="0" err="1" smtClean="0"/>
              <a:t>отырған</a:t>
            </a:r>
            <a:r>
              <a:rPr lang="ru-RU" dirty="0"/>
              <a:t> </a:t>
            </a:r>
            <a:r>
              <a:rPr lang="ru-RU" dirty="0" smtClean="0"/>
              <a:t>"</a:t>
            </a:r>
            <a:r>
              <a:rPr lang="ru-RU" dirty="0" err="1" smtClean="0"/>
              <a:t>ұлтаралық</a:t>
            </a:r>
            <a:r>
              <a:rPr lang="ru-RU" dirty="0"/>
              <a:t>" </a:t>
            </a:r>
            <a:r>
              <a:rPr lang="ru-RU" dirty="0" err="1"/>
              <a:t>қарым-қатынас</a:t>
            </a:r>
            <a:r>
              <a:rPr lang="ru-RU" dirty="0"/>
              <a:t> </a:t>
            </a:r>
            <a:r>
              <a:rPr lang="ru-RU" dirty="0" err="1"/>
              <a:t>тілі</a:t>
            </a:r>
            <a:r>
              <a:rPr lang="ru-RU" dirty="0"/>
              <a:t> </a:t>
            </a:r>
            <a:r>
              <a:rPr lang="ru-RU" dirty="0" err="1"/>
              <a:t>болып</a:t>
            </a:r>
            <a:r>
              <a:rPr lang="ru-RU" dirty="0"/>
              <a:t> </a:t>
            </a:r>
            <a:r>
              <a:rPr lang="ru-RU" dirty="0" err="1"/>
              <a:t>отыр</a:t>
            </a:r>
            <a:r>
              <a:rPr lang="ru-RU" dirty="0"/>
              <a:t>.</a:t>
            </a:r>
          </a:p>
        </p:txBody>
      </p:sp>
    </p:spTree>
    <p:extLst>
      <p:ext uri="{BB962C8B-B14F-4D97-AF65-F5344CB8AC3E}">
        <p14:creationId xmlns:p14="http://schemas.microsoft.com/office/powerpoint/2010/main" val="259720202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06500" y="787400"/>
            <a:ext cx="9702800" cy="5389563"/>
          </a:xfrm>
        </p:spPr>
        <p:txBody>
          <a:bodyPr>
            <a:normAutofit fontScale="92500"/>
          </a:bodyPr>
          <a:lstStyle/>
          <a:p>
            <a:pPr marL="0" indent="0">
              <a:buNone/>
            </a:pPr>
            <a:r>
              <a:rPr lang="ru-RU" dirty="0"/>
              <a:t> </a:t>
            </a:r>
            <a:r>
              <a:rPr lang="ru-RU" dirty="0" smtClean="0"/>
              <a:t>     </a:t>
            </a:r>
            <a:r>
              <a:rPr lang="ru-RU" dirty="0" err="1" smtClean="0"/>
              <a:t>Сондай-ақ</a:t>
            </a:r>
            <a:r>
              <a:rPr lang="ru-RU" dirty="0" smtClean="0"/>
              <a:t> оны  </a:t>
            </a:r>
            <a:r>
              <a:rPr lang="ru-RU" dirty="0" err="1" smtClean="0"/>
              <a:t>үйренуші</a:t>
            </a:r>
            <a:r>
              <a:rPr lang="ru-RU" dirty="0" smtClean="0"/>
              <a:t> </a:t>
            </a:r>
            <a:r>
              <a:rPr lang="ru-RU" dirty="0" err="1"/>
              <a:t>шетелдіктер</a:t>
            </a:r>
            <a:r>
              <a:rPr lang="ru-RU" dirty="0"/>
              <a:t> де </a:t>
            </a:r>
            <a:r>
              <a:rPr lang="ru-RU" dirty="0" err="1"/>
              <a:t>күн</a:t>
            </a:r>
            <a:r>
              <a:rPr lang="ru-RU" dirty="0"/>
              <a:t> </a:t>
            </a:r>
            <a:r>
              <a:rPr lang="ru-RU" dirty="0" err="1"/>
              <a:t>санап</a:t>
            </a:r>
            <a:r>
              <a:rPr lang="ru-RU" dirty="0"/>
              <a:t> </a:t>
            </a:r>
            <a:r>
              <a:rPr lang="ru-RU" dirty="0" err="1"/>
              <a:t>артуда</a:t>
            </a:r>
            <a:r>
              <a:rPr lang="ru-RU" dirty="0"/>
              <a:t>. </a:t>
            </a:r>
            <a:r>
              <a:rPr lang="ru-RU" dirty="0" err="1"/>
              <a:t>Егер</a:t>
            </a:r>
            <a:r>
              <a:rPr lang="ru-RU" dirty="0"/>
              <a:t> </a:t>
            </a:r>
            <a:r>
              <a:rPr lang="ru-RU" dirty="0" err="1" smtClean="0"/>
              <a:t>путуңхуада</a:t>
            </a:r>
            <a:r>
              <a:rPr lang="ru-RU" dirty="0"/>
              <a:t> </a:t>
            </a:r>
            <a:r>
              <a:rPr lang="ru-RU" dirty="0" smtClean="0"/>
              <a:t> </a:t>
            </a:r>
            <a:r>
              <a:rPr lang="ru-RU" dirty="0" err="1" smtClean="0"/>
              <a:t>жүйелілік</a:t>
            </a:r>
            <a:r>
              <a:rPr lang="ru-RU" dirty="0" smtClean="0"/>
              <a:t> </a:t>
            </a:r>
            <a:r>
              <a:rPr lang="ru-RU" dirty="0" err="1"/>
              <a:t>болмаса</a:t>
            </a:r>
            <a:r>
              <a:rPr lang="ru-RU" dirty="0"/>
              <a:t>, </a:t>
            </a:r>
            <a:r>
              <a:rPr lang="ru-RU" dirty="0" err="1"/>
              <a:t>осының</a:t>
            </a:r>
            <a:r>
              <a:rPr lang="ru-RU" dirty="0"/>
              <a:t> </a:t>
            </a:r>
            <a:r>
              <a:rPr lang="ru-RU" dirty="0" err="1"/>
              <a:t>бәріне</a:t>
            </a:r>
            <a:r>
              <a:rPr lang="ru-RU" dirty="0"/>
              <a:t> </a:t>
            </a:r>
            <a:r>
              <a:rPr lang="ru-RU" dirty="0" err="1"/>
              <a:t>кесірін</a:t>
            </a:r>
            <a:r>
              <a:rPr lang="ru-RU" dirty="0"/>
              <a:t> </a:t>
            </a:r>
            <a:r>
              <a:rPr lang="ru-RU" dirty="0" err="1"/>
              <a:t>тигізеді</a:t>
            </a:r>
            <a:r>
              <a:rPr lang="ru-RU" dirty="0"/>
              <a:t>. </a:t>
            </a:r>
            <a:r>
              <a:rPr lang="ru-RU" dirty="0" err="1"/>
              <a:t>Бәрін</a:t>
            </a:r>
            <a:endParaRPr lang="ru-RU" dirty="0"/>
          </a:p>
          <a:p>
            <a:pPr marL="0" indent="0">
              <a:buNone/>
            </a:pPr>
            <a:r>
              <a:rPr lang="ru-RU" dirty="0" smtClean="0"/>
              <a:t> </a:t>
            </a:r>
            <a:r>
              <a:rPr lang="ru-RU" dirty="0" err="1" smtClean="0"/>
              <a:t>айтпағанның</a:t>
            </a:r>
            <a:r>
              <a:rPr lang="ru-RU" dirty="0" smtClean="0"/>
              <a:t> </a:t>
            </a:r>
            <a:r>
              <a:rPr lang="ru-RU" dirty="0" err="1"/>
              <a:t>өзінде</a:t>
            </a:r>
            <a:r>
              <a:rPr lang="ru-RU" dirty="0"/>
              <a:t>, </a:t>
            </a:r>
            <a:r>
              <a:rPr lang="ru-RU" dirty="0" err="1"/>
              <a:t>бүгінде</a:t>
            </a:r>
            <a:r>
              <a:rPr lang="ru-RU" dirty="0"/>
              <a:t> </a:t>
            </a:r>
            <a:r>
              <a:rPr lang="ru-RU" dirty="0" err="1"/>
              <a:t>өмірімізге</a:t>
            </a:r>
            <a:r>
              <a:rPr lang="ru-RU" dirty="0"/>
              <a:t> </a:t>
            </a:r>
            <a:r>
              <a:rPr lang="ru-RU" dirty="0" err="1"/>
              <a:t>дендеп</a:t>
            </a:r>
            <a:r>
              <a:rPr lang="ru-RU" dirty="0"/>
              <a:t> </a:t>
            </a:r>
            <a:r>
              <a:rPr lang="ru-RU" dirty="0" err="1"/>
              <a:t>еніп</a:t>
            </a:r>
            <a:r>
              <a:rPr lang="ru-RU" dirty="0"/>
              <a:t> </a:t>
            </a:r>
            <a:r>
              <a:rPr lang="ru-RU" dirty="0" err="1"/>
              <a:t>келе</a:t>
            </a:r>
            <a:r>
              <a:rPr lang="ru-RU" dirty="0"/>
              <a:t> </a:t>
            </a:r>
            <a:r>
              <a:rPr lang="ru-RU" dirty="0" err="1"/>
              <a:t>жатқан</a:t>
            </a:r>
            <a:endParaRPr lang="ru-RU" dirty="0"/>
          </a:p>
          <a:p>
            <a:pPr marL="0" indent="0">
              <a:buNone/>
            </a:pPr>
            <a:r>
              <a:rPr lang="ru-RU" dirty="0"/>
              <a:t>ЭЕМ-</a:t>
            </a:r>
            <a:r>
              <a:rPr lang="ru-RU" dirty="0" err="1"/>
              <a:t>ді</a:t>
            </a:r>
            <a:r>
              <a:rPr lang="ru-RU" dirty="0"/>
              <a:t> «</a:t>
            </a:r>
            <a:r>
              <a:rPr lang="ru-RU" dirty="0" err="1"/>
              <a:t>тілсіз</a:t>
            </a:r>
            <a:r>
              <a:rPr lang="ru-RU" dirty="0"/>
              <a:t>» </a:t>
            </a:r>
            <a:r>
              <a:rPr lang="ru-RU" dirty="0" err="1"/>
              <a:t>пайдалану</a:t>
            </a:r>
            <a:r>
              <a:rPr lang="ru-RU" dirty="0"/>
              <a:t> </a:t>
            </a:r>
            <a:r>
              <a:rPr lang="ru-RU" dirty="0" err="1"/>
              <a:t>мүлде</a:t>
            </a:r>
            <a:r>
              <a:rPr lang="ru-RU" dirty="0"/>
              <a:t> </a:t>
            </a:r>
            <a:r>
              <a:rPr lang="ru-RU" dirty="0" err="1"/>
              <a:t>мүмкін</a:t>
            </a:r>
            <a:r>
              <a:rPr lang="ru-RU" dirty="0"/>
              <a:t> </a:t>
            </a:r>
            <a:r>
              <a:rPr lang="ru-RU" dirty="0" err="1"/>
              <a:t>емес</a:t>
            </a:r>
            <a:r>
              <a:rPr lang="ru-RU" dirty="0"/>
              <a:t>. Ал </a:t>
            </a:r>
            <a:r>
              <a:rPr lang="ru-RU" dirty="0" err="1" smtClean="0"/>
              <a:t>жүйеліліктің</a:t>
            </a:r>
            <a:r>
              <a:rPr lang="ru-RU" dirty="0"/>
              <a:t> </a:t>
            </a:r>
            <a:r>
              <a:rPr lang="ru-RU" dirty="0" smtClean="0"/>
              <a:t> </a:t>
            </a:r>
            <a:r>
              <a:rPr lang="ru-RU" dirty="0" err="1" smtClean="0"/>
              <a:t>көкесін</a:t>
            </a:r>
            <a:r>
              <a:rPr lang="ru-RU" dirty="0" smtClean="0"/>
              <a:t> </a:t>
            </a:r>
            <a:r>
              <a:rPr lang="ru-RU" dirty="0"/>
              <a:t>ЭЕМ </a:t>
            </a:r>
            <a:r>
              <a:rPr lang="ru-RU" dirty="0" err="1"/>
              <a:t>талап</a:t>
            </a:r>
            <a:r>
              <a:rPr lang="ru-RU" dirty="0"/>
              <a:t> </a:t>
            </a:r>
            <a:r>
              <a:rPr lang="ru-RU" dirty="0" err="1"/>
              <a:t>етеді</a:t>
            </a:r>
            <a:r>
              <a:rPr lang="ru-RU" dirty="0"/>
              <a:t>. </a:t>
            </a:r>
            <a:r>
              <a:rPr lang="ru-RU" dirty="0" err="1"/>
              <a:t>Мәселен</a:t>
            </a:r>
            <a:r>
              <a:rPr lang="ru-RU" dirty="0"/>
              <a:t>, </a:t>
            </a:r>
            <a:r>
              <a:rPr lang="ru-RU" dirty="0" err="1"/>
              <a:t>оның</a:t>
            </a:r>
            <a:r>
              <a:rPr lang="ru-RU" dirty="0"/>
              <a:t> </a:t>
            </a:r>
            <a:r>
              <a:rPr lang="ru-RU" dirty="0" err="1"/>
              <a:t>программасына</a:t>
            </a:r>
            <a:r>
              <a:rPr lang="ru-RU" dirty="0"/>
              <a:t> </a:t>
            </a:r>
            <a:r>
              <a:rPr lang="ru-RU" dirty="0" err="1"/>
              <a:t>немесе</a:t>
            </a:r>
            <a:endParaRPr lang="ru-RU" dirty="0"/>
          </a:p>
          <a:p>
            <a:pPr marL="0" indent="0">
              <a:buNone/>
            </a:pPr>
            <a:r>
              <a:rPr lang="ru-RU" dirty="0" err="1"/>
              <a:t>жадына</a:t>
            </a:r>
            <a:r>
              <a:rPr lang="ru-RU" dirty="0"/>
              <a:t> </a:t>
            </a:r>
            <a:r>
              <a:rPr lang="ru-RU" dirty="0" err="1"/>
              <a:t>салған</a:t>
            </a:r>
            <a:r>
              <a:rPr lang="ru-RU" dirty="0"/>
              <a:t> </a:t>
            </a:r>
            <a:r>
              <a:rPr lang="ru-RU" dirty="0" err="1"/>
              <a:t>мына</a:t>
            </a:r>
            <a:r>
              <a:rPr lang="ru-RU" dirty="0"/>
              <a:t> </a:t>
            </a:r>
            <a:r>
              <a:rPr lang="ru-RU" dirty="0" err="1"/>
              <a:t>сөзіңді</a:t>
            </a:r>
            <a:r>
              <a:rPr lang="ru-RU" dirty="0"/>
              <a:t> </a:t>
            </a:r>
            <a:r>
              <a:rPr lang="ru-RU" dirty="0" err="1"/>
              <a:t>анау</a:t>
            </a:r>
            <a:r>
              <a:rPr lang="ru-RU" dirty="0"/>
              <a:t> </a:t>
            </a:r>
            <a:r>
              <a:rPr lang="ru-RU" dirty="0" err="1"/>
              <a:t>ауылдың</a:t>
            </a:r>
            <a:r>
              <a:rPr lang="ru-RU" dirty="0"/>
              <a:t> </a:t>
            </a:r>
            <a:r>
              <a:rPr lang="ru-RU" dirty="0" err="1"/>
              <a:t>халқы</a:t>
            </a:r>
            <a:r>
              <a:rPr lang="ru-RU" dirty="0"/>
              <a:t> </a:t>
            </a:r>
            <a:r>
              <a:rPr lang="ru-RU" dirty="0" err="1"/>
              <a:t>түсінбей</a:t>
            </a:r>
            <a:r>
              <a:rPr lang="ru-RU" dirty="0"/>
              <a:t> </a:t>
            </a:r>
            <a:r>
              <a:rPr lang="ru-RU" dirty="0" err="1"/>
              <a:t>отырса</a:t>
            </a:r>
            <a:r>
              <a:rPr lang="ru-RU" dirty="0"/>
              <a:t>,</a:t>
            </a:r>
          </a:p>
          <a:p>
            <a:pPr marL="0" indent="0">
              <a:buNone/>
            </a:pPr>
            <a:r>
              <a:rPr lang="ru-RU" dirty="0" err="1"/>
              <a:t>ондай</a:t>
            </a:r>
            <a:r>
              <a:rPr lang="ru-RU" dirty="0"/>
              <a:t> </a:t>
            </a:r>
            <a:r>
              <a:rPr lang="ru-RU" dirty="0" err="1"/>
              <a:t>жағдайда</a:t>
            </a:r>
            <a:r>
              <a:rPr lang="ru-RU" dirty="0"/>
              <a:t> </a:t>
            </a:r>
            <a:r>
              <a:rPr lang="ru-RU" dirty="0" err="1"/>
              <a:t>компьютермен</a:t>
            </a:r>
            <a:r>
              <a:rPr lang="ru-RU" dirty="0"/>
              <a:t> </a:t>
            </a:r>
            <a:r>
              <a:rPr lang="ru-RU" dirty="0" err="1"/>
              <a:t>жұмыс</a:t>
            </a:r>
            <a:r>
              <a:rPr lang="ru-RU" dirty="0"/>
              <a:t> </a:t>
            </a:r>
            <a:r>
              <a:rPr lang="ru-RU" dirty="0" err="1"/>
              <a:t>істеу</a:t>
            </a:r>
            <a:r>
              <a:rPr lang="ru-RU" dirty="0"/>
              <a:t> </a:t>
            </a:r>
            <a:r>
              <a:rPr lang="ru-RU" dirty="0" err="1"/>
              <a:t>жайлы</a:t>
            </a:r>
            <a:r>
              <a:rPr lang="ru-RU" dirty="0"/>
              <a:t> </a:t>
            </a:r>
            <a:r>
              <a:rPr lang="ru-RU" dirty="0" err="1"/>
              <a:t>сөз</a:t>
            </a:r>
            <a:r>
              <a:rPr lang="ru-RU" dirty="0"/>
              <a:t> </a:t>
            </a:r>
            <a:r>
              <a:rPr lang="ru-RU" dirty="0" err="1"/>
              <a:t>ашудың</a:t>
            </a:r>
            <a:r>
              <a:rPr lang="ru-RU" dirty="0"/>
              <a:t> </a:t>
            </a:r>
            <a:r>
              <a:rPr lang="ru-RU" dirty="0" err="1"/>
              <a:t>өзі</a:t>
            </a:r>
            <a:endParaRPr lang="ru-RU" dirty="0"/>
          </a:p>
          <a:p>
            <a:pPr marL="0" indent="0">
              <a:buNone/>
            </a:pPr>
            <a:r>
              <a:rPr lang="ru-RU" dirty="0" err="1"/>
              <a:t>құр</a:t>
            </a:r>
            <a:r>
              <a:rPr lang="ru-RU" dirty="0"/>
              <a:t> </a:t>
            </a:r>
            <a:r>
              <a:rPr lang="ru-RU" dirty="0" err="1"/>
              <a:t>әурешілік</a:t>
            </a:r>
            <a:r>
              <a:rPr lang="ru-RU" dirty="0"/>
              <a:t> </a:t>
            </a:r>
            <a:r>
              <a:rPr lang="ru-RU" dirty="0" err="1"/>
              <a:t>болып</a:t>
            </a:r>
            <a:r>
              <a:rPr lang="ru-RU" dirty="0"/>
              <a:t> </a:t>
            </a:r>
            <a:r>
              <a:rPr lang="ru-RU" dirty="0" err="1"/>
              <a:t>шықпақ</a:t>
            </a:r>
            <a:r>
              <a:rPr lang="ru-RU" dirty="0"/>
              <a:t>. </a:t>
            </a:r>
            <a:r>
              <a:rPr lang="ru-RU" dirty="0" err="1"/>
              <a:t>Міне</a:t>
            </a:r>
            <a:r>
              <a:rPr lang="ru-RU" dirty="0"/>
              <a:t> </a:t>
            </a:r>
            <a:r>
              <a:rPr lang="ru-RU" dirty="0" err="1"/>
              <a:t>осындай</a:t>
            </a:r>
            <a:r>
              <a:rPr lang="ru-RU" dirty="0"/>
              <a:t> </a:t>
            </a:r>
            <a:r>
              <a:rPr lang="ru-RU" dirty="0" err="1"/>
              <a:t>тарих</a:t>
            </a:r>
            <a:r>
              <a:rPr lang="ru-RU" dirty="0"/>
              <a:t> </a:t>
            </a:r>
            <a:r>
              <a:rPr lang="ru-RU" dirty="0" err="1"/>
              <a:t>дамуының</a:t>
            </a:r>
            <a:endParaRPr lang="ru-RU" dirty="0"/>
          </a:p>
          <a:p>
            <a:pPr marL="0" indent="0">
              <a:buNone/>
            </a:pPr>
            <a:r>
              <a:rPr lang="ru-RU" dirty="0" err="1"/>
              <a:t>талаптары</a:t>
            </a:r>
            <a:r>
              <a:rPr lang="ru-RU" dirty="0"/>
              <a:t> мен </a:t>
            </a:r>
            <a:r>
              <a:rPr lang="ru-RU" dirty="0" err="1"/>
              <a:t>тілдің</a:t>
            </a:r>
            <a:r>
              <a:rPr lang="ru-RU" dirty="0"/>
              <a:t> </a:t>
            </a:r>
            <a:r>
              <a:rPr lang="ru-RU" dirty="0" err="1"/>
              <a:t>өз</a:t>
            </a:r>
            <a:r>
              <a:rPr lang="ru-RU" dirty="0"/>
              <a:t> </a:t>
            </a:r>
            <a:r>
              <a:rPr lang="ru-RU" dirty="0" err="1"/>
              <a:t>басындағы</a:t>
            </a:r>
            <a:r>
              <a:rPr lang="ru-RU" dirty="0"/>
              <a:t> </a:t>
            </a:r>
            <a:r>
              <a:rPr lang="ru-RU" dirty="0" err="1"/>
              <a:t>көлеңкелі</a:t>
            </a:r>
            <a:r>
              <a:rPr lang="ru-RU" dirty="0"/>
              <a:t> </a:t>
            </a:r>
            <a:r>
              <a:rPr lang="ru-RU" dirty="0" err="1"/>
              <a:t>тұстарын</a:t>
            </a:r>
            <a:r>
              <a:rPr lang="ru-RU" dirty="0"/>
              <a:t> </a:t>
            </a:r>
            <a:r>
              <a:rPr lang="ru-RU" dirty="0" err="1"/>
              <a:t>ескерген</a:t>
            </a:r>
            <a:endParaRPr lang="ru-RU" dirty="0"/>
          </a:p>
          <a:p>
            <a:pPr marL="0" indent="0">
              <a:buNone/>
            </a:pPr>
            <a:r>
              <a:rPr lang="ru-RU" dirty="0" err="1"/>
              <a:t>қытай</a:t>
            </a:r>
            <a:r>
              <a:rPr lang="ru-RU" dirty="0"/>
              <a:t> </a:t>
            </a:r>
            <a:r>
              <a:rPr lang="ru-RU" dirty="0" err="1"/>
              <a:t>үкіметі</a:t>
            </a:r>
            <a:r>
              <a:rPr lang="ru-RU" dirty="0"/>
              <a:t> мен </a:t>
            </a:r>
            <a:r>
              <a:rPr lang="ru-RU" dirty="0" err="1"/>
              <a:t>қытай</a:t>
            </a:r>
            <a:r>
              <a:rPr lang="ru-RU" dirty="0"/>
              <a:t> </a:t>
            </a:r>
            <a:r>
              <a:rPr lang="ru-RU" dirty="0" err="1"/>
              <a:t>ғалымдары</a:t>
            </a:r>
            <a:r>
              <a:rPr lang="ru-RU" dirty="0"/>
              <a:t> </a:t>
            </a:r>
            <a:r>
              <a:rPr lang="ru-RU" dirty="0" err="1"/>
              <a:t>путуңхуаның</a:t>
            </a:r>
            <a:r>
              <a:rPr lang="ru-RU" dirty="0"/>
              <a:t> </a:t>
            </a:r>
            <a:r>
              <a:rPr lang="ru-RU" dirty="0" err="1"/>
              <a:t>мықты</a:t>
            </a:r>
            <a:r>
              <a:rPr lang="ru-RU" dirty="0"/>
              <a:t> </a:t>
            </a:r>
            <a:r>
              <a:rPr lang="ru-RU" dirty="0" err="1"/>
              <a:t>орнығып</a:t>
            </a:r>
            <a:r>
              <a:rPr lang="ru-RU" dirty="0"/>
              <a:t>,</a:t>
            </a:r>
          </a:p>
          <a:p>
            <a:pPr marL="0" indent="0">
              <a:buNone/>
            </a:pPr>
            <a:r>
              <a:rPr lang="ru-RU" dirty="0" err="1"/>
              <a:t>диалекттердің</a:t>
            </a:r>
            <a:r>
              <a:rPr lang="ru-RU" dirty="0"/>
              <a:t> </a:t>
            </a:r>
            <a:r>
              <a:rPr lang="ru-RU" dirty="0" err="1"/>
              <a:t>жойылуы</a:t>
            </a:r>
            <a:r>
              <a:rPr lang="ru-RU" dirty="0"/>
              <a:t> </a:t>
            </a:r>
            <a:r>
              <a:rPr lang="ru-RU" dirty="0" err="1"/>
              <a:t>үшін</a:t>
            </a:r>
            <a:r>
              <a:rPr lang="ru-RU" dirty="0"/>
              <a:t> </a:t>
            </a:r>
            <a:r>
              <a:rPr lang="ru-RU" dirty="0" err="1"/>
              <a:t>аянбай</a:t>
            </a:r>
            <a:r>
              <a:rPr lang="ru-RU" dirty="0"/>
              <a:t> тер </a:t>
            </a:r>
            <a:r>
              <a:rPr lang="ru-RU" dirty="0" err="1"/>
              <a:t>төгеді</a:t>
            </a:r>
            <a:r>
              <a:rPr lang="ru-RU" dirty="0"/>
              <a:t>.</a:t>
            </a:r>
          </a:p>
          <a:p>
            <a:pPr marL="0" indent="0">
              <a:buNone/>
            </a:pPr>
            <a:endParaRPr lang="ru-RU" dirty="0"/>
          </a:p>
        </p:txBody>
      </p:sp>
    </p:spTree>
    <p:extLst>
      <p:ext uri="{BB962C8B-B14F-4D97-AF65-F5344CB8AC3E}">
        <p14:creationId xmlns:p14="http://schemas.microsoft.com/office/powerpoint/2010/main" val="412149075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784" y="225286"/>
            <a:ext cx="13782261" cy="10836517"/>
          </a:xfrm>
        </p:spPr>
      </p:pic>
    </p:spTree>
    <p:extLst>
      <p:ext uri="{BB962C8B-B14F-4D97-AF65-F5344CB8AC3E}">
        <p14:creationId xmlns:p14="http://schemas.microsoft.com/office/powerpoint/2010/main" val="23295538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482600" y="241300"/>
            <a:ext cx="11557000" cy="6616700"/>
          </a:xfrm>
          <a:prstGeom prst="rect">
            <a:avLst/>
          </a:prstGeom>
        </p:spPr>
      </p:pic>
    </p:spTree>
    <p:extLst>
      <p:ext uri="{BB962C8B-B14F-4D97-AF65-F5344CB8AC3E}">
        <p14:creationId xmlns:p14="http://schemas.microsoft.com/office/powerpoint/2010/main" val="1466650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58900" y="647700"/>
            <a:ext cx="9232900" cy="5516563"/>
          </a:xfrm>
        </p:spPr>
        <p:txBody>
          <a:bodyPr/>
          <a:lstStyle/>
          <a:p>
            <a:pPr marL="0" indent="0">
              <a:buNone/>
            </a:pPr>
            <a:r>
              <a:rPr lang="kk-KZ" dirty="0" smtClean="0"/>
              <a:t>     Демек,еңбек </a:t>
            </a:r>
            <a:r>
              <a:rPr lang="kk-KZ" dirty="0"/>
              <a:t>адамзат тілінің дамып,қалыптасуына үлкен мүмкіндік алып берді деуге болады</a:t>
            </a:r>
            <a:r>
              <a:rPr lang="kk-KZ" dirty="0" smtClean="0"/>
              <a:t>. Олай </a:t>
            </a:r>
            <a:r>
              <a:rPr lang="kk-KZ" dirty="0"/>
              <a:t>дейтініміз қай тіл боламасын,дыбыс пен мағына тілдің қос қанаты есепті.Яғни тіл болуы үшін жеткілікті дыбыс материалдары мен мағыналық факторлар бар болуға тиіс</a:t>
            </a:r>
            <a:r>
              <a:rPr lang="kk-KZ" dirty="0" smtClean="0"/>
              <a:t>.  Ал,осы </a:t>
            </a:r>
            <a:r>
              <a:rPr lang="kk-KZ" dirty="0"/>
              <a:t>тілге қажетті дыбыстық материалдар мен мағыналық факторлар да адамзаттың күнделікті тіршілігі барысында кемелденіп,толыса түседі</a:t>
            </a:r>
            <a:r>
              <a:rPr lang="kk-KZ" dirty="0" smtClean="0"/>
              <a:t>. Яғни </a:t>
            </a:r>
            <a:r>
              <a:rPr lang="kk-KZ" dirty="0"/>
              <a:t>адамзат тіршілігінің күн өткен сайын  күрделене,сан-салалы бола түсуіне орай,адамзаттың дыбыстау мүшелерінде,ұғымдық сана-сезімінде кемелдену процесі жүріп жатты</a:t>
            </a:r>
            <a:r>
              <a:rPr lang="kk-KZ" dirty="0" smtClean="0"/>
              <a:t>. Осылайша,тілдің дамуы,қайта </a:t>
            </a:r>
            <a:r>
              <a:rPr lang="kk-KZ" dirty="0"/>
              <a:t>айналып келіп,адамзаттың ақыл-парасатының,сана-сезімінің дамуына теңдессіз дәрежеде түркілік рөл ойнайды.</a:t>
            </a:r>
            <a:endParaRPr lang="ru-RU" dirty="0"/>
          </a:p>
        </p:txBody>
      </p:sp>
    </p:spTree>
    <p:extLst>
      <p:ext uri="{BB962C8B-B14F-4D97-AF65-F5344CB8AC3E}">
        <p14:creationId xmlns:p14="http://schemas.microsoft.com/office/powerpoint/2010/main" val="1736131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06500" y="609600"/>
            <a:ext cx="9588500" cy="5638799"/>
          </a:xfrm>
        </p:spPr>
        <p:txBody>
          <a:bodyPr>
            <a:normAutofit lnSpcReduction="10000"/>
          </a:bodyPr>
          <a:lstStyle/>
          <a:p>
            <a:pPr marL="0" indent="0">
              <a:buNone/>
            </a:pPr>
            <a:r>
              <a:rPr lang="kk-KZ" dirty="0" smtClean="0"/>
              <a:t>  Ал </a:t>
            </a:r>
            <a:r>
              <a:rPr lang="kk-KZ" dirty="0"/>
              <a:t>адамзаттың ақыл-парасаты мен сана-сезімнің дамуы қоғамның дамуын жеделдете түскені ақиқат</a:t>
            </a:r>
            <a:r>
              <a:rPr lang="kk-KZ" dirty="0" smtClean="0"/>
              <a:t>. Қоғамның </a:t>
            </a:r>
            <a:r>
              <a:rPr lang="kk-KZ" dirty="0"/>
              <a:t>дамуы мен өркендеуі болса,адамзаттың ойлау қабілетін кемелдендіріп,еңбек ету мүмкіндігін өсіре түсті</a:t>
            </a:r>
            <a:r>
              <a:rPr lang="kk-KZ" dirty="0" smtClean="0"/>
              <a:t>. Осындай </a:t>
            </a:r>
            <a:r>
              <a:rPr lang="kk-KZ" dirty="0"/>
              <a:t>түрлі дамулар мен игіліктердің бәрі адамзат тілінің күн санап толыққанды мәдениетке көтеріле беруіне мүмкіндік алып берді</a:t>
            </a:r>
            <a:r>
              <a:rPr lang="kk-KZ" dirty="0" smtClean="0"/>
              <a:t>. Мысалда </a:t>
            </a:r>
            <a:r>
              <a:rPr lang="kk-KZ" dirty="0"/>
              <a:t>біз өте арғы дәуірлерге бармай-ақ,бергі дәуірлерден-ақ қарастырып көрейікші.Өткен ғасырларда өндірістік құрал-жабдықтар кетпен-күректің деңгейінде бола</a:t>
            </a:r>
            <a:r>
              <a:rPr lang="kk-KZ" dirty="0" smtClean="0"/>
              <a:t>, XX </a:t>
            </a:r>
            <a:r>
              <a:rPr lang="kk-KZ" dirty="0"/>
              <a:t>ғасырдың </a:t>
            </a:r>
            <a:r>
              <a:rPr lang="kk-KZ" dirty="0" smtClean="0"/>
              <a:t>орталына </a:t>
            </a:r>
            <a:r>
              <a:rPr lang="kk-KZ" dirty="0"/>
              <a:t>келгенде оның орнын түрлі өндірістік техникалар басты</a:t>
            </a:r>
            <a:r>
              <a:rPr lang="kk-KZ" dirty="0" smtClean="0"/>
              <a:t>. Ал </a:t>
            </a:r>
            <a:r>
              <a:rPr lang="kk-KZ" dirty="0"/>
              <a:t>ХХ ғасыр соыңа келгенде,олардың орнын компьютер иелене бастад</a:t>
            </a:r>
            <a:r>
              <a:rPr lang="kk-KZ" dirty="0" smtClean="0"/>
              <a:t>. Міне </a:t>
            </a:r>
            <a:r>
              <a:rPr lang="kk-KZ" dirty="0"/>
              <a:t>осы бір ғасырлық өркениеттік даму адамзат қоғамын қай деңгейге жеткізгенін шамалап көріңіз</a:t>
            </a:r>
            <a:r>
              <a:rPr lang="kk-KZ" dirty="0" smtClean="0"/>
              <a:t>. Ал </a:t>
            </a:r>
            <a:r>
              <a:rPr lang="kk-KZ" dirty="0"/>
              <a:t>осы даму адамзаттың тіл-жазу мәдениетіне нендей ықпал етіп жатқанын безбендеп көрудің өзі-ақ жеткілікті.</a:t>
            </a:r>
            <a:endParaRPr lang="ru-RU" dirty="0"/>
          </a:p>
          <a:p>
            <a:endParaRPr lang="ru-RU" dirty="0"/>
          </a:p>
        </p:txBody>
      </p:sp>
    </p:spTree>
    <p:extLst>
      <p:ext uri="{BB962C8B-B14F-4D97-AF65-F5344CB8AC3E}">
        <p14:creationId xmlns:p14="http://schemas.microsoft.com/office/powerpoint/2010/main" val="236503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30400" y="685800"/>
            <a:ext cx="8572500" cy="5580063"/>
          </a:xfrm>
        </p:spPr>
        <p:txBody>
          <a:bodyPr/>
          <a:lstStyle/>
          <a:p>
            <a:pPr marL="0" indent="0">
              <a:buNone/>
            </a:pPr>
            <a:r>
              <a:rPr lang="kk-KZ" dirty="0" smtClean="0"/>
              <a:t>     Демек,тіл </a:t>
            </a:r>
            <a:r>
              <a:rPr lang="kk-KZ" dirty="0"/>
              <a:t>бір түрлі қоғамдық құбылыс</a:t>
            </a:r>
            <a:r>
              <a:rPr lang="kk-KZ" dirty="0" smtClean="0"/>
              <a:t>. Яғни </a:t>
            </a:r>
            <a:r>
              <a:rPr lang="kk-KZ" dirty="0"/>
              <a:t>адамзат қоғамының біртүрлі ерекше байлығы болып табылатын тілді қоғамнан екі елі ажырату мүмкін емес</a:t>
            </a:r>
            <a:r>
              <a:rPr lang="kk-KZ" dirty="0" smtClean="0"/>
              <a:t>. Ал </a:t>
            </a:r>
            <a:r>
              <a:rPr lang="kk-KZ" dirty="0"/>
              <a:t>адамзат қоғамынан былайғы хайуанаттар әлемінде,өз деігейінде,өзіндік пікірлесу тәсілдері болғанымен,ол бәрі бір адамзаттың тіліндей кемелді қарым-қатынас құрал емес.</a:t>
            </a:r>
            <a:endParaRPr lang="ru-RU" dirty="0"/>
          </a:p>
        </p:txBody>
      </p:sp>
    </p:spTree>
    <p:extLst>
      <p:ext uri="{BB962C8B-B14F-4D97-AF65-F5344CB8AC3E}">
        <p14:creationId xmlns:p14="http://schemas.microsoft.com/office/powerpoint/2010/main" val="211081882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1194</TotalTime>
  <Words>3031</Words>
  <Application>Microsoft Office PowerPoint</Application>
  <PresentationFormat>Широкоэкранный</PresentationFormat>
  <Paragraphs>139</Paragraphs>
  <Slides>65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65</vt:i4>
      </vt:variant>
    </vt:vector>
  </HeadingPairs>
  <TitlesOfParts>
    <vt:vector size="70" baseType="lpstr">
      <vt:lpstr>等线</vt:lpstr>
      <vt:lpstr>Arial</vt:lpstr>
      <vt:lpstr>Calibri</vt:lpstr>
      <vt:lpstr>Calibri Light</vt:lpstr>
      <vt:lpstr>Тема Office</vt:lpstr>
      <vt:lpstr>Қытай тілі жөнінде жалпы түсінік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II Тарау.ҚЫТАЙ ТІЛІНІҢ ДИАЛЕКТОЛОГИЯСЫ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II. 1. Диалект дегеніміз не?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1.1. 2. Қытай тілінің диалекттері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Қытай тілі жөнінде жалпы түсінік</dc:title>
  <dc:creator>Пользователь Windows</dc:creator>
  <cp:lastModifiedBy>Пользователь Windows</cp:lastModifiedBy>
  <cp:revision>159</cp:revision>
  <dcterms:created xsi:type="dcterms:W3CDTF">2019-09-14T03:07:33Z</dcterms:created>
  <dcterms:modified xsi:type="dcterms:W3CDTF">2019-10-06T04:56:48Z</dcterms:modified>
</cp:coreProperties>
</file>